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4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68" r:id="rId13"/>
  </p:sldIdLst>
  <p:sldSz cx="18288000" cy="10287000"/>
  <p:notesSz cx="6858000" cy="9144000"/>
  <p:embeddedFontLst>
    <p:embeddedFont>
      <p:font typeface="Aileron Regular" pitchFamily="2" charset="7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Sacramento" panose="02000507000000020000" pitchFamily="2" charset="0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 autoAdjust="0"/>
    <p:restoredTop sz="94593" autoAdjust="0"/>
  </p:normalViewPr>
  <p:slideViewPr>
    <p:cSldViewPr>
      <p:cViewPr varScale="1">
        <p:scale>
          <a:sx n="62" d="100"/>
          <a:sy n="62" d="100"/>
        </p:scale>
        <p:origin x="216" y="8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698DB7-9A58-4F88-A878-BA6B68F5B60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95B0B9D-4ECE-4F8F-A719-B8FA4CDF1774}">
      <dgm:prSet/>
      <dgm:spPr/>
      <dgm:t>
        <a:bodyPr/>
        <a:lstStyle/>
        <a:p>
          <a:pPr algn="l"/>
          <a:r>
            <a:rPr lang="en-US" dirty="0"/>
            <a:t>CLASSIFICATION MODELS USED – LOGISTIC REGRESSION, DECISION TREE, SVM</a:t>
          </a:r>
        </a:p>
      </dgm:t>
    </dgm:pt>
    <dgm:pt modelId="{8E0D681C-76ED-4808-A972-F31EDE27EC28}" type="parTrans" cxnId="{1F8FD321-2B09-483F-9EEF-9E7388878B7C}">
      <dgm:prSet/>
      <dgm:spPr/>
      <dgm:t>
        <a:bodyPr/>
        <a:lstStyle/>
        <a:p>
          <a:endParaRPr lang="en-US"/>
        </a:p>
      </dgm:t>
    </dgm:pt>
    <dgm:pt modelId="{DE80C424-7643-4E7A-B3C2-AC0110D535F3}" type="sibTrans" cxnId="{1F8FD321-2B09-483F-9EEF-9E7388878B7C}">
      <dgm:prSet/>
      <dgm:spPr/>
      <dgm:t>
        <a:bodyPr/>
        <a:lstStyle/>
        <a:p>
          <a:endParaRPr lang="en-US"/>
        </a:p>
      </dgm:t>
    </dgm:pt>
    <dgm:pt modelId="{6825CF78-84F3-40FE-8630-168D39906795}">
      <dgm:prSet/>
      <dgm:spPr/>
      <dgm:t>
        <a:bodyPr/>
        <a:lstStyle/>
        <a:p>
          <a:pPr algn="l"/>
          <a:r>
            <a:rPr lang="en-US" dirty="0"/>
            <a:t>Classification models with Bag of Words as the Feature Extraction Method gave better results than TF-IDF.</a:t>
          </a:r>
        </a:p>
      </dgm:t>
    </dgm:pt>
    <dgm:pt modelId="{3BA46C0F-4872-46C8-944C-EABFC35AF5AA}" type="parTrans" cxnId="{635F64C5-F02B-4FA6-ACF6-2C4F3603112A}">
      <dgm:prSet/>
      <dgm:spPr/>
      <dgm:t>
        <a:bodyPr/>
        <a:lstStyle/>
        <a:p>
          <a:endParaRPr lang="en-US"/>
        </a:p>
      </dgm:t>
    </dgm:pt>
    <dgm:pt modelId="{B5BD3D34-E2EF-408B-886B-3D267711CE56}" type="sibTrans" cxnId="{635F64C5-F02B-4FA6-ACF6-2C4F3603112A}">
      <dgm:prSet/>
      <dgm:spPr/>
      <dgm:t>
        <a:bodyPr/>
        <a:lstStyle/>
        <a:p>
          <a:endParaRPr lang="en-US"/>
        </a:p>
      </dgm:t>
    </dgm:pt>
    <dgm:pt modelId="{E528A95E-4A89-44F4-946E-5FDA913CA586}">
      <dgm:prSet/>
      <dgm:spPr/>
      <dgm:t>
        <a:bodyPr/>
        <a:lstStyle/>
        <a:p>
          <a:pPr algn="l"/>
          <a:r>
            <a:rPr lang="en-US" dirty="0"/>
            <a:t>So, in content-based filtering, BOW is used for extracting text from the plot summaries of the movies. </a:t>
          </a:r>
        </a:p>
      </dgm:t>
    </dgm:pt>
    <dgm:pt modelId="{05A72103-BC9A-4141-AE07-D78C03CDAE45}" type="parTrans" cxnId="{9CC63F22-8E13-49B6-80A9-818061A39C5D}">
      <dgm:prSet/>
      <dgm:spPr/>
      <dgm:t>
        <a:bodyPr/>
        <a:lstStyle/>
        <a:p>
          <a:endParaRPr lang="en-US"/>
        </a:p>
      </dgm:t>
    </dgm:pt>
    <dgm:pt modelId="{307F1C7C-EF91-436F-AAD7-8E0EDCC4919F}" type="sibTrans" cxnId="{9CC63F22-8E13-49B6-80A9-818061A39C5D}">
      <dgm:prSet/>
      <dgm:spPr/>
      <dgm:t>
        <a:bodyPr/>
        <a:lstStyle/>
        <a:p>
          <a:endParaRPr lang="en-US"/>
        </a:p>
      </dgm:t>
    </dgm:pt>
    <dgm:pt modelId="{3F2B0BEF-A86D-D54E-94D6-42CEF64E0EEF}" type="pres">
      <dgm:prSet presAssocID="{DB698DB7-9A58-4F88-A878-BA6B68F5B60F}" presName="diagram" presStyleCnt="0">
        <dgm:presLayoutVars>
          <dgm:dir/>
          <dgm:resizeHandles val="exact"/>
        </dgm:presLayoutVars>
      </dgm:prSet>
      <dgm:spPr/>
    </dgm:pt>
    <dgm:pt modelId="{95FB77D8-1B45-9B4D-B225-4DF957F6517B}" type="pres">
      <dgm:prSet presAssocID="{D95B0B9D-4ECE-4F8F-A719-B8FA4CDF1774}" presName="node" presStyleLbl="node1" presStyleIdx="0" presStyleCnt="3">
        <dgm:presLayoutVars>
          <dgm:bulletEnabled val="1"/>
        </dgm:presLayoutVars>
      </dgm:prSet>
      <dgm:spPr/>
    </dgm:pt>
    <dgm:pt modelId="{4ACCAA1F-E93F-A045-9F66-70AC9FC2BF70}" type="pres">
      <dgm:prSet presAssocID="{DE80C424-7643-4E7A-B3C2-AC0110D535F3}" presName="sibTrans" presStyleCnt="0"/>
      <dgm:spPr/>
    </dgm:pt>
    <dgm:pt modelId="{5023E1D7-8A16-E14E-B36A-075F15BD27EF}" type="pres">
      <dgm:prSet presAssocID="{6825CF78-84F3-40FE-8630-168D39906795}" presName="node" presStyleLbl="node1" presStyleIdx="1" presStyleCnt="3">
        <dgm:presLayoutVars>
          <dgm:bulletEnabled val="1"/>
        </dgm:presLayoutVars>
      </dgm:prSet>
      <dgm:spPr/>
    </dgm:pt>
    <dgm:pt modelId="{A7CED40A-E5D5-EF4C-AC6D-26A0CF46EBA0}" type="pres">
      <dgm:prSet presAssocID="{B5BD3D34-E2EF-408B-886B-3D267711CE56}" presName="sibTrans" presStyleCnt="0"/>
      <dgm:spPr/>
    </dgm:pt>
    <dgm:pt modelId="{2AA3BD6E-0906-5B41-A2B2-7809B35BF0CA}" type="pres">
      <dgm:prSet presAssocID="{E528A95E-4A89-44F4-946E-5FDA913CA586}" presName="node" presStyleLbl="node1" presStyleIdx="2" presStyleCnt="3">
        <dgm:presLayoutVars>
          <dgm:bulletEnabled val="1"/>
        </dgm:presLayoutVars>
      </dgm:prSet>
      <dgm:spPr/>
    </dgm:pt>
  </dgm:ptLst>
  <dgm:cxnLst>
    <dgm:cxn modelId="{5C105D20-E06E-A243-997A-75F80C2447ED}" type="presOf" srcId="{E528A95E-4A89-44F4-946E-5FDA913CA586}" destId="{2AA3BD6E-0906-5B41-A2B2-7809B35BF0CA}" srcOrd="0" destOrd="0" presId="urn:microsoft.com/office/officeart/2005/8/layout/default"/>
    <dgm:cxn modelId="{1F8FD321-2B09-483F-9EEF-9E7388878B7C}" srcId="{DB698DB7-9A58-4F88-A878-BA6B68F5B60F}" destId="{D95B0B9D-4ECE-4F8F-A719-B8FA4CDF1774}" srcOrd="0" destOrd="0" parTransId="{8E0D681C-76ED-4808-A972-F31EDE27EC28}" sibTransId="{DE80C424-7643-4E7A-B3C2-AC0110D535F3}"/>
    <dgm:cxn modelId="{9CC63F22-8E13-49B6-80A9-818061A39C5D}" srcId="{DB698DB7-9A58-4F88-A878-BA6B68F5B60F}" destId="{E528A95E-4A89-44F4-946E-5FDA913CA586}" srcOrd="2" destOrd="0" parTransId="{05A72103-BC9A-4141-AE07-D78C03CDAE45}" sibTransId="{307F1C7C-EF91-436F-AAD7-8E0EDCC4919F}"/>
    <dgm:cxn modelId="{AE62FA5E-E21D-ED4D-8CF0-D5339EAC6960}" type="presOf" srcId="{6825CF78-84F3-40FE-8630-168D39906795}" destId="{5023E1D7-8A16-E14E-B36A-075F15BD27EF}" srcOrd="0" destOrd="0" presId="urn:microsoft.com/office/officeart/2005/8/layout/default"/>
    <dgm:cxn modelId="{6B126D69-C74C-F94C-A319-4FD6994A9BC8}" type="presOf" srcId="{D95B0B9D-4ECE-4F8F-A719-B8FA4CDF1774}" destId="{95FB77D8-1B45-9B4D-B225-4DF957F6517B}" srcOrd="0" destOrd="0" presId="urn:microsoft.com/office/officeart/2005/8/layout/default"/>
    <dgm:cxn modelId="{0946F19A-0EA6-874F-9C86-B11323E7604B}" type="presOf" srcId="{DB698DB7-9A58-4F88-A878-BA6B68F5B60F}" destId="{3F2B0BEF-A86D-D54E-94D6-42CEF64E0EEF}" srcOrd="0" destOrd="0" presId="urn:microsoft.com/office/officeart/2005/8/layout/default"/>
    <dgm:cxn modelId="{635F64C5-F02B-4FA6-ACF6-2C4F3603112A}" srcId="{DB698DB7-9A58-4F88-A878-BA6B68F5B60F}" destId="{6825CF78-84F3-40FE-8630-168D39906795}" srcOrd="1" destOrd="0" parTransId="{3BA46C0F-4872-46C8-944C-EABFC35AF5AA}" sibTransId="{B5BD3D34-E2EF-408B-886B-3D267711CE56}"/>
    <dgm:cxn modelId="{1FE2D6B0-4C7D-9048-85B3-4E3A71EBDAFD}" type="presParOf" srcId="{3F2B0BEF-A86D-D54E-94D6-42CEF64E0EEF}" destId="{95FB77D8-1B45-9B4D-B225-4DF957F6517B}" srcOrd="0" destOrd="0" presId="urn:microsoft.com/office/officeart/2005/8/layout/default"/>
    <dgm:cxn modelId="{8E643788-CDB1-CC42-AD52-75E7231AEFED}" type="presParOf" srcId="{3F2B0BEF-A86D-D54E-94D6-42CEF64E0EEF}" destId="{4ACCAA1F-E93F-A045-9F66-70AC9FC2BF70}" srcOrd="1" destOrd="0" presId="urn:microsoft.com/office/officeart/2005/8/layout/default"/>
    <dgm:cxn modelId="{65ECCEC5-AA0B-A946-B799-53138C49FE28}" type="presParOf" srcId="{3F2B0BEF-A86D-D54E-94D6-42CEF64E0EEF}" destId="{5023E1D7-8A16-E14E-B36A-075F15BD27EF}" srcOrd="2" destOrd="0" presId="urn:microsoft.com/office/officeart/2005/8/layout/default"/>
    <dgm:cxn modelId="{50F40B75-0AFF-E945-B1BD-B628CC40C1C1}" type="presParOf" srcId="{3F2B0BEF-A86D-D54E-94D6-42CEF64E0EEF}" destId="{A7CED40A-E5D5-EF4C-AC6D-26A0CF46EBA0}" srcOrd="3" destOrd="0" presId="urn:microsoft.com/office/officeart/2005/8/layout/default"/>
    <dgm:cxn modelId="{07E55AE1-4ACF-1C4C-A6E0-13751116EA11}" type="presParOf" srcId="{3F2B0BEF-A86D-D54E-94D6-42CEF64E0EEF}" destId="{2AA3BD6E-0906-5B41-A2B2-7809B35BF0C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FB77D8-1B45-9B4D-B225-4DF957F6517B}">
      <dsp:nvSpPr>
        <dsp:cNvPr id="0" name=""/>
        <dsp:cNvSpPr/>
      </dsp:nvSpPr>
      <dsp:spPr>
        <a:xfrm>
          <a:off x="447675" y="4256"/>
          <a:ext cx="3981450" cy="23888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CLASSIFICATION MODELS USED – LOGISTIC REGRESSION, DECISION TREE, SVM</a:t>
          </a:r>
        </a:p>
      </dsp:txBody>
      <dsp:txXfrm>
        <a:off x="447675" y="4256"/>
        <a:ext cx="3981450" cy="2388870"/>
      </dsp:txXfrm>
    </dsp:sp>
    <dsp:sp modelId="{5023E1D7-8A16-E14E-B36A-075F15BD27EF}">
      <dsp:nvSpPr>
        <dsp:cNvPr id="0" name=""/>
        <dsp:cNvSpPr/>
      </dsp:nvSpPr>
      <dsp:spPr>
        <a:xfrm>
          <a:off x="447675" y="2791271"/>
          <a:ext cx="3981450" cy="23888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Classification models with Bag of Words as the Feature Extraction Method gave better results than TF-IDF.</a:t>
          </a:r>
        </a:p>
      </dsp:txBody>
      <dsp:txXfrm>
        <a:off x="447675" y="2791271"/>
        <a:ext cx="3981450" cy="2388870"/>
      </dsp:txXfrm>
    </dsp:sp>
    <dsp:sp modelId="{2AA3BD6E-0906-5B41-A2B2-7809B35BF0CA}">
      <dsp:nvSpPr>
        <dsp:cNvPr id="0" name=""/>
        <dsp:cNvSpPr/>
      </dsp:nvSpPr>
      <dsp:spPr>
        <a:xfrm>
          <a:off x="447675" y="5578286"/>
          <a:ext cx="3981450" cy="23888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So, in content-based filtering, BOW is used for extracting text from the plot summaries of the movies. </a:t>
          </a:r>
        </a:p>
      </dsp:txBody>
      <dsp:txXfrm>
        <a:off x="447675" y="5578286"/>
        <a:ext cx="3981450" cy="23888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7:54:5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1034 24575,'13'0'0,"0"-6"0,1-2 0,-6-8 0,13 1 0,-9-2 0,12 0 0,-8 0 0,1 0 0,0 0 0,-1 0 0,1 0 0,0 0 0,11-2 0,4-10 0,11 5 0,0-18 0,1 9 0,-1-1 0,0-7 0,17 14 0,-13-14 0,1 16 0,-8-6 0,-9 2 0,13 5 0,-13-5 0,-2 9 0,-13 11 0,13-8 0,-9 14 0,8-14 0,-11 15 0,-1-13 0,1 13 0,0-13 0,0 13 0,-1-5 0,1-1 0,0 7 0,-1-15 0,1 15 0,0-14 0,11 3 0,4 2 0,-1-7 0,9 15 0,-8-15 0,-1 14 0,10-16 0,-10 7 0,12 0 0,-11-6 0,8 16 0,-20-13 0,20 13 0,-8-15 0,-1 15 0,10-18 0,9 8 0,-2 0 0,15-7 0,-32 16 0,10-7 0,-10 10 0,12 0 0,1-9 0,-1 6 0,0-6 0,-11 9 0,8 0 0,-8 0 0,11 0 0,-12 0 0,10 0 0,-22 0 0,10 0 0,-1 0 0,-8 0 0,9 0 0,-13 0 0,1-8 0,0 6 0,-1-5 0,1 7 0,0 0 0,-1 0 0,1 0 0,0 0 0,-1 0 0,1 0 0,0 0 0,-1 0 0,1 0 0,0 0 0,0 0 0,-1 0 0,1 0 0,0 0 0,-1 0 0,13 0 0,-10 0 0,10 0 0,-1 0 0,-8 0 0,9 0 0,-13 0 0,13 0 0,-10 0 0,10 0 0,-12 0 0,11 0 0,-8 0 0,8 0 0,-11 0 0,0 0 0,-1 0 0,1 0 0,0 0 0,-1 0 0,1 0 0,0 0 0,0 0 0,-1 0 0,1 0 0,-2 0 0,-6 7 0,5-5 0,-6 5 0,9-7 0,-2 8 0,2-6 0,0 5 0,-1-7 0,1 7 0,0-5 0,-1 13 0,1-13 0,0 13 0,0-13 0,11 15 0,-8-15 0,8 8 0,1-1 0,-10-6 0,22 16 0,-10-17 0,12 17 0,-11-9 0,8 2 0,-8 5 0,11-5 0,0 0 0,0 7 0,-11-9 0,8 11 0,-8-11 0,-1 7 0,-2-15 0,-1 15 0,-8-7 0,8 1 0,-11 4 0,0-13 0,-1 13 0,1-14 0,0 7 0,-1-1 0,1-5 0,-1 12 0,0-13 0,0 13 0,0-5 0,1 1 0,-8 5 0,6-14 0,-6 14 0,8-6 0,0 8 0,0-8 0,-1 6 0,1-13 0,0 13 0,-1-6 0,1 8 0,0 0 0,11 1 0,-8 0 0,20 3 0,-8-2 0,11 3 0,-12-3 0,10 2 0,-22-3 0,22-7 0,-22 4 0,10-13 0,-12 13 0,-1-6 0,1 0 0,0-1 0,-1-1 0,1-5 0,-1 12 0,0-13 0,0 6 0,-7 0 0,6-5 0,-13 13 0,12-14 0,-4 7 0,-1-1 0,6-5 0,-6 13 0,7-7 0,0 1 0,-8 5 0,7-12 0,-6 13 0,7-7 0,0 8 0,-1-1 0,1-6 0,0 4 0,-7-3 0,6 6 0,-6-6 0,8 4 0,-8-4 0,6 6 0,-6-6 0,8 5 0,0-6 0,-1 7 0,1-6 0,-8 5 0,6-14 0,-6 14 0,7-7 0,-1 1 0,-7 5 0,6-12 0,-12 13 0,12-13 0,-12 13 0,13-6 0,-6 0 0,1 6 0,5-6 0,-6 8 0,8 0 0,-1-1 0,1 1 0,0 0 0,11 1 0,-8 0 0,20 3 0,-8 8 0,1 5 0,8-1 0,-19-4 0,9 2 0,-2-9 0,-7 7 0,6-10 0,-9 9 0,-2-8 0,2 8 0,-2-11 0,-1 0 0,1 0 0,2 11 0,-2-8 0,2 8 0,0 1 0,-2-10 0,4 22 0,-1-10 0,2 12 0,-3-11 0,2 8 0,-2-8 0,3 11 0,-3-12 0,2 10 0,-1-10 0,2 12 0,-3-11 0,2 8 0,-4-20 0,4 20 0,-11-20 0,9 20 0,-9-20 0,11 20 0,-3-20 0,-7 20 0,6-8 0,-7-1 0,11 9 0,-11-8 0,7-1 0,-6 10 0,-1-22 0,9 22 0,-16-10 0,14 1 0,-15 8 0,13-20 0,-14 20 0,14-20 0,-3 20 0,-2-9 0,9 13 0,-17-13 0,17 9 0,-7-8 0,1-1 0,4-2 0,-16-1 0,14-8 0,-13 20 0,15-8 0,-14-1 0,16 10 0,-17-10 0,15 1 0,-15 8 0,15-9 0,-14 13 0,14-13 0,-16 10 0,16-10 0,-14 1 0,16 8 0,-17-9 0,8 1 0,0 8 0,-8-9 0,17 13 0,-16-1 0,16 0 0,-17 1 0,8-1 0,-1 0 0,-6 0 0,16 1 0,-16-13 0,6 10 0,1-10 0,-8 12 0,17 1 0,-16-1 0,16 0 0,-17 0 0,18 1 0,-18-1 0,17 0 0,-16 1 0,16-1 0,-17 0 0,15-11 0,-15 24 0,6-32 0,1 32 0,-6-24 0,16 11 0,-17 0 0,8-11 0,0 8 0,-8-8 0,8-1 0,-1 9 0,-6-20 0,6 20 0,-9-8 0,10 11 0,-8 1 0,8-1 0,-10 0 0,10 0 0,-8 1 0,8-1 0,-1 0 0,-6 1 0,6-1 0,1 0 0,-8 0 0,8 1 0,-10-1 0,0 0 0,7-11 0,-5 8 0,6-9 0,-8 1 0,0 8 0,0-20 0,0 20 0,0-20 0,0 8 0,0-11 0,0 12 0,0-10 0,0 10 0,0-13 0,0 1 0,0 0 0,0-2 0,0 2 0,0-3 0,0 2 0,0-1 0,7-7 0,-5 6 0,5-6 0,-7 5 0,0 0 0,0 0 0,0 1 0,-6-6 0,4 4 0,-4-4 0,6 6 0,0-1 0,0 1 0,0-1 0,0 1 0,0-1 0,-6-6 0,5-12 0,-5-5 0,6-10 0,-10-9 0,8-3 0,-27-11 0,17 11 0,-10 3 0,-4 1 0,21 8 0,-22-9 0,25 12 0,-13 0 0,13 1 0,-5 1 0,7 1 0,0 1 0,-6 5 0,10 2 0,-8-5 0,2 8 0,0-14 0,-6 9 0,1 0 0,5-14 0,-13 19 0,13-20 0,-13 21 0,13-13 0,-12 7 0,12-8 0,-10 8 0,10-6 0,-11 6 0,12-7 0,-13 7 0,12-5 0,-12 12 0,13-12 0,-13 11 0,6-4 0,-1 0 0,-4 4 0,6-11 0,-7 12 0,0-5 0,6-2 0,-5 6 0,11-11 0,-11 11 0,11-10 0,-13 10 0,7-4 0,-1 0 0,-5 4 0,6-4 0,-7 0 0,1 5 0,1-5 0,5-1 0,-5 6 0,5-6 0,-2 1 0,-3 4 0,5-10 0,-7 10 0,7-10 0,2 10 0,6-4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8:13:31.6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8:47:08.5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8:48:12.9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3736 0 24575,'0'21'0,"0"7"0,0 2 0,0-3 0,0 2 0,0-1 0,0 31 0,0-10 0,0 9 0,0-18 0,0-8 0,0-1 0,0 10 0,0-22 0,0 22 0,0-10 0,0 12 0,0 17 0,0 3 0,0 1 0,0 11 0,0 9 0,0 1 0,0-35 0,0 0 0,0 30 0,6-30 0,2 0 0,-5 35 0,4-35 0,0 0 0,-7 30 0,0-30 0,0 0-474,0 35 474,0-25 0,0 1 0,0 23 0,0-24 0,0 1 0,0-8 0,0 0 0,0 9 0,0 2-503,0-1 1,0 0 502,0 0 0,0 0 0,0-10 0,0-1 0,0 9 0,0-1-548,0 25 548,1-24 0,-2-1 0,-9 8 0,-4 29 0,1-50 436,-10 28-436,20-27 1000,-21 27-1000,9-11 0,-11 15-53,12-29 1,-1 1 52,-24 33 0,23-23 0,-2-1 0,-33 25 0,27-26 0,0 3 0,2-9 0,0-1 0,-8 10 0,0 2 0,6-1 0,-1 0 0,-6 1 0,-1-3 0,2-8 0,1 0 0,5 7 0,0 1 0,-3-8 0,-1-1 0,5 1 0,1-1 0,0 0 0,-1-3 0,-28 30 0,24-15 0,-9-5 0,14-15 0,3-13 0,-1-2 0,1-1 0,2-8 0,-2 8 0,-14 17 0,0-10 0,6 11 0,-3 5 0,-3-15 0,-2 3-543,-8 24 0,-1 5 543,-7-7 0,-1 1 0,-3 11 0,1 0 0,1-11 0,3-2 0,8-3 0,1-3-320,-5-6 1,2-3 319,-9 20 0,-4 1 0,16-33 0,19-4 0,-7-10 1721,12-2-1721,2-8 700,-2 6-700,2-13 0,-1 5 0,0 1 0,-1-7 0,0 14 0,0-5 0,-12-1 0,10 6 0,-10-13 0,12 12 0,0-12 0,-12 15 0,9-14 0,-8 6 0,11-1 0,-12-6 0,9 5 0,-9-7 0,1 10 0,8-8 0,-9 15 0,12-15 0,-12 5 0,9 1 0,-8-6 0,11 5 0,0 0 0,0-5 0,0 6 0,1-8 0,0 0 0,0 0 0,0 0 0,-1 0 0,2 7 0,-2-5 0,0 5 0,0-7 0,0 0 0,0 8 0,1-6 0,0 5 0,1-7 0,-2 0 0,3 0 0,-3 0 0,1 0 0,0 0 0,0 0 0,0 0 0,0 0 0,-1 0 0,2 0 0,-1 0 0,-1 0 0,1 0 0,1 0 0,-1 0 0,2 0 0,-1-6 0,1 4 0,6-12 0,-6 12 0,6-12 0,-7 13 0,1-6 0,0 7 0,6-7 0,-6 5 0,6-6 0,-8 8 0,2-6 0,-1 4 0,1-10 0,0 10 0,6-12 0,-6 12 0,12-13 0,-6 6 0,1-1 0,5-5 0,-6 7 0,8-7 0,0 2 0,-6 5 0,-1 3 0,-6 5 0,0 0 0,0 0 0,-1 0 0,0 0 0,-2 0 0,1 0 0,0 0 0,-1-8 0,2 6 0,-2-5 0,2 7 0,0 0 0,0 0 0,0 0 0,1 0 0,-2 0 0,2 0 0,-1-6 0,1 4 0,5-10 0,-4 11 0,11-12 0,-11 12 0,10-12 0,-11 12 0,5-5 0,-1-5 0,4 2 0,14-23 0,21 3 0,-7-2 0,25-8 0,-17 8 0,13-3 0,-1-7 0,17 3 0,-13 3 0,12-11 0,-27 24 0,8-18 0,-9 18 0,1-8 0,8-1 0,-20 12 0,8-10 0,-11 12 0,2-12 0,-2 9 0,2-8 0,-2 11 0,-1 0 0,1 0 0,0 0 0,-1 0 0,13-2 0,-9 1 0,8-1 0,-11 2 0,-1 8 0,1-6 0,7 6 0,-7-1 0,0-4 0,-17 13 0,-8-6 0,-5 15 0,-3-6 0,1 12 0,-1-5 0,-1 7 0,1 0 0,-1 0 0,0-7 0,1 6 0,-1-5 0,0 6 0,1 0 0,0-1 0,1-7 0,7 6 0,-7-5 0,6 7 0,-7 0 0,1-1 0,6 1 0,-5-8 0,12 7 0,-13-13 0,13 13 0,-13-14 0,13 13 0,-12-6 0,6 6 0,-6 0 0,6 0 0,-5-6 0,11 6 0,-6-5 0,2 7 0,4 0 0,-4 0 0,-2 0 0,6 1 0,-5 0 0,-1-1 0,6 0 0,-5 0 0,7-2 0,0 2 0,-8-9 0,6 7 0,-5-6 0,7 7 0,0-1 0,0 1 0,-8-7 0,7 5 0,-7-3 0,8 5 0,-7-6 0,5 5 0,-13-5 0,13 7 0,-13-7 0,13 3 0,-13-10 0,6 11 0,-7-12 0,1 12 0,-2-12 0,3 6 0,-3-7 0,2 0 0,-1 0 0,1 0 0,0 6 0,-1-4 0,0 4 0,0-6 0,0 0 0,1 0 0,0 0 0,0 0 0,8 7 0,-7-5 0,6 6 0,-1-2 0,-4-5 0,5 5 0,-7-6 0,2 0 0,12 0 0,19 7 0,-8 3 0,20 6 0,-21 1 0,15 7 0,-5-5 0,7 17 0,-8-17 0,3 22 0,-2-10 0,-7 12 0,7 1 0,-7-1 0,12 16 0,-2-11 0,2 11 0,-2-16 0,-1 1 0,1-1 0,2 16 0,-2-11 0,4 27 0,-4-27 0,4 27 0,-4-28 0,2 13 0,-12-17 0,7 0 0,-9-11 0,11 8 0,-11-8 0,9 11 0,-7 0 0,0 1 0,7-1 0,-7 0 0,0-11 0,8 8 0,-18-20 0,15 8 0,-15-11 0,5 0 0,-7-1 0,0-12 0,0-32 0,0-6 0,-7-32 0,5 21 0,-15-6 0,5 7 0,-10 1 0,0-1 0,10 1 0,-6 11 0,9 3 0,0 0 0,-6 10 0,13-10 0,-13 12 0,13 0 0,-13 0 0,13 1 0,-13 0 0,13 1 0,-13 6 0,13-5 0,-5 6 0,0-2 0,5 4 0,-4 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8:49:35.66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24575,'28'0'0,"-5"0"0,0 0 0,-6 0 0,-1 0 0,51 0 0,-26 0 0,10 0 0,-1 0 0,-13 0 0,10 0 0,-30 0 0,0 0 0,-1 0 0,1 0 0,0 0 0,-2 0 0,2 0 0,-2 0 0,2 0 0,0 0 0,-1 0 0,0 0 0,-1 0 0,-1 0 0,-1 0 0,2 0 0,12 0 0,4 0 0,13 0 0,-1 0 0,16 0 0,5 0 0,-1 0 0,13 0 0,-13 0 0,-11 0 0,5 0 0,-38 0 0,10 0 0,-13 0 0,1 0 0,0 0 0,-2 0 0,-1 0 0,-1 0 0,-1 0 0,0 0 0,-5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8:49:40.0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24575,'20'0'0,"-2"0"0,-4 0 0,0 0 0,0 0 0,-1 0 0,1 0 0,0 0 0,0 0 0,0 0 0,0 0 0,0 0 0,1 0 0,-1 0 0,-1 0 0,1 0 0,0 0 0,1 0 0,-1 0 0,1 0 0,-1 0 0,-1 0 0,0 0 0,1 0 0,1 0 0,1 0 0,0 0 0,0 0 0,1 0 0,-1 0 0,1 0 0,0 0 0,-2 0 0,1 0 0,-3 0 0,-5 6 0,4-4 0,-3 4 0,5-6 0,2 0 0,-1 0 0,0 6 0,-1-4 0,-1 4 0,1-6 0,1 0 0,14 0 0,2 0 0,39 0 0,-32 0 0,17 0 0,-38 0 0,0 0 0,0 0 0,-3 0 0,14 0 0,-10 0 0,22 0 0,-8 0 0,11 0 0,-12 0 0,10 0 0,-22 0 0,10 0 0,-12 0 0,-1 0 0,-1 0 0,-1 0 0,-1 0 0,-1 0 0,-5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7:54:56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1 844 24575,'0'-20'0,"0"1"0,0 4 0,0 0 0,7-1 0,1 2 0,1-2 0,4 2 0,-11-1 0,11 7 0,-11-5 0,13 12 0,-13-13 0,12 6 0,-13-8 0,13 8 0,-12-6 0,13 5 0,-14-7 0,14-1 0,-7 3 0,8-2 0,-1 0 0,0 2 0,0-2 0,-7 2 0,6 6 0,-13-6 0,14 4 0,-13-5 0,13 6 0,-13-5 0,13 12 0,-14-13 0,14 13 0,-7-12 0,1 6 0,5 0 0,-12-6 0,12 12 0,-13-13 0,13 13 0,-12-12 0,13 13 0,-13-13 0,12 12 0,-12-12 0,13 12 0,-7-11 0,7 6 0,-1-1 0,-6-6 0,6 12 0,-12-13 0,12 13 0,-5-12 0,6 13 0,-7-13 0,6 12 0,-13-13 0,14 13 0,-7-12 0,8 13 0,-8-13 0,5 12 0,-5-12 0,8 12 0,-8-12 0,5 12 0,-4-12 0,6 6 0,-1 0 0,-6-6 0,5 13 0,-12-14 0,13 13 0,-6-12 0,7 13 0,-7-13 0,4 12 0,-10-12 0,10 12 0,-10-4 0,4 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8:07:59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1701 24575,'0'-14'0,"8"-9"0,1 5 0,8 1 0,-1-6 0,1 12 0,0-14 0,0 9 0,1-13 0,0 9 0,1-9 0,-3 12 0,13-2 0,-10 2 0,12-14 0,-2 9 0,-7-8 0,18 9 0,-18-8 0,19 4 0,-19-4 0,18 8 0,-20 3 0,11-13 0,-2 9 0,-7-7 0,18 8 0,-9-9 0,1 8 0,8-9 0,-8 12 0,11-13 0,-12 10 0,10-9 0,-19 2 0,19 5 0,-8-8 0,10 10 0,1 0 0,-1-9 0,0 7 0,17-10 0,3-2 0,17 6 0,-1-8-342,-29 16 0,0 1 342,35-10 0,-13 9 0,2-3-706,-19 3 0,2 0 706,17 4 0,3-1 0,-14-4 0,0 0 0,-1 7 0,2 1 0,-1-1 0,0 0 0,0 0 0,0 1 0,0-1 0,0 0 0,1 0 0,-2 1-394,-9 0 1,-1 0 393,9-1 0,-1 1 0,25 0-177,-35 1 0,0 2 177,30 9 0,-13-10 0,1 0 0,26 10 0,-26-4 0,0 0 0,-17-1 0,-2 2 0,36 2 0,-35-3 0,0 0 0,29 7 0,1 0 0,0 0 0,-1 0 0,-15 0 0,-5 0 595,1 0-595,-13 0 1370,12 0-1370,-15 0 0,-1 0 0,16 0 860,-23 0-860,20 0 412,-24 0-412,11 0 0,0 0 0,-11 0 0,8 0 0,-20 0 0,20 0 0,-20 7 0,20 5 0,-20 5 0,20 4 0,-20-11 0,20 9 0,-20-9 0,20 11 0,-20-3 0,8 0 0,1 1 0,-10-9 0,10 7 0,-12-8 0,-1 8 0,20 2 0,-14-2 0,14 2 0,-20-2 0,1 0 0,0-8 0,-1 6 0,1-6 0,0 8 0,-1-8 0,1 6 0,0-6 0,0 8 0,-1-1 0,1 1 0,0 0 0,-1-1 0,1 1 0,0 0 0,-1-1 0,13 13 0,-9-9 0,8 8 0,1 1 0,-10-10 0,10 10 0,-13-13 0,1 1 0,0 0 0,-1 0 0,1-1 0,0 1 0,0 0 0,-1-1 0,1 1 0,0 0 0,-1-1 0,1 1 0,0 0 0,2 11 0,-10-8 0,8 8 0,-7-11 0,6 0 0,-6-1 0,7 13 0,-8-9 0,3 8 0,3-11 0,-13-1 0,5 1 0,0 0 0,-5 0 0,13-1 0,-13 1 0,13 0 0,-13-1 0,13 1 0,-14 0 0,14-1 0,-13 1 0,13 0 0,-6 7 0,0-6 0,-1 6 0,-1-7 0,-5 0 0,13 0 0,-13-1 0,13 1 0,-14-2 0,14 2 0,-13-3 0,6 2 0,-1-8 0,-5 4 0,12-10 0,-13 12 0,5-7 0,0 2 0,-4 4 0,9-11 0,-9 12 0,-2-13 0,-1 5 0,-5-6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8:08:01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1007 24575,'33'0'0,"53"0"0,-30 0 0,39 0 0,-36-1 0,-4 2 0,6 8 0,-3-9 0,-2 3 0,-13 16 0,0-7 0,0 0 0,-11 5 0,8-15 0,-9 15 0,1-15 0,8 17 0,-20-16 0,20 6 0,-20-1 0,8-6 0,-11 12 0,12-12 0,-10 13 0,10-13 0,-1 5 0,-8 1 0,8-6 0,-11 13 0,12-14 0,-10 14 0,10-13 0,-13 13 0,1-13 0,0 5 0,-1 1 0,1-7 0,0 14 0,-1-13 0,1 13 0,-1-13 0,-7 13 0,4-13 0,-4 11 0,6-11 0,-8 12 0,7-13 0,-6 13 0,7-13 0,-1 11 0,-1-10 0,-5-2 0,-2-8 0,-6-7 0,0-1 0,0-1 0,-8 2 0,6-1 0,-5-1 0,7 2 0,0-1 0,0 0 0,0-1 0,0 0 0,0 0 0,0 1 0,0 0 0,0 0 0,0-1 0,0 1 0,0 0 0,0-12 0,0 8 0,0-9 0,0 12 0,0-11 0,0 8 0,0-9 0,0 0 0,0 10 0,0-10 0,0 0 0,0 9 0,0-20 0,0 20 0,0-9 0,0 0 0,0 10 0,7-10 0,-5 0 0,5 9 0,-7-8 0,0 11 0,8 0 0,-6 0 0,5 0 0,-7 0 0,7 0 0,-5 0 0,6 0 0,-8 0 0,0 1 0,0 0 0,7 0 0,-5-1 0,5 1 0,-7 0 0,0 0 0,0-1 0,8 0 0,-6 0 0,5 0 0,-7 0 0,0 0 0,0 0 0,0 2 0,0-2 0,0 2 0,0 0 0,6 7 0,-4-9 0,4 8 0,-6-10 0,0 5 0,0 7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8:09:34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24575,'13'0'0,"0"0"0,1 0 0,2 0 0,-2 0 0,1 0 0,0 0 0,0 0 0,-1 0 0,2 0 0,-1 0 0,0 0 0,0 0 0,1 0 0,-1 0 0,2 0 0,-2 0 0,1 0 0,0 0 0,-1 0 0,1 0 0,-1 0 0,1 0 0,0 0 0,-1 0 0,2 0 0,-3 0 0,3 0 0,-2 0 0,1 0 0,-1-6 0,0 4 0,1-4 0,0 6 0,0 0 0,-2 0 0,3 0 0,-3 0 0,3 0 0,-3-7 0,3 6 0,-2-6 0,1 7 0,0 0 0,-1 0 0,1 0 0,0 0 0,0 0 0,0 0 0,0-7 0,0 5 0,1-5 0,-2 7 0,2 0 0,-2 0 0,2-8 0,0 6 0,-2-5 0,2 7 0,-2 0 0,2 0 0,0 0 0,0 0 0,-1 0 0,0 0 0,0-8 0,0 6 0,0-5 0,1 7 0,0 0 0,0 0 0,-1 0 0,1 0 0,0 0 0,-1 0 0,1 0 0,-1-7 0,0 6 0,0-6 0,0 7 0,0 0 0,0 0 0,0 0 0,-1 0 0,2 0 0,-3 0 0,3 0 0,-2 0 0,2 0 0,-1 0 0,0 0 0,0 0 0,0 0 0,0 0 0,0 0 0,0 0 0,0 0 0,0 0 0,0 0 0,-1 0 0,1 0 0,0 0 0,0 0 0,0 0 0,-2 0 0,3 0 0,-3 0 0,3 0 0,-3 0 0,3 0 0,-3 0 0,3 0 0,-3 0 0,2 0 0,-1 0 0,0 0 0,1 0 0,-2 0 0,2 0 0,-1 0 0,0 0 0,1 0 0,-2 0 0,2 0 0,-1 0 0,1 0 0,0 0 0,-1 0 0,2 0 0,-2 0 0,1 0 0,0 0 0,0 0 0,1 0 0,-1 0 0,1 0 0,-1 0 0,0 0 0,0 0 0,0 0 0,1 0 0,0 0 0,-2 0 0,2 0 0,-2 0 0,2 0 0,0 0 0,-1 0 0,0 0 0,0 0 0,0 0 0,1 0 0,-1 0 0,1 0 0,-1 0 0,0 0 0,0 0 0,0 0 0,1 0 0,0 0 0,-1 0 0,1 0 0,0 0 0,-1 0 0,1 0 0,0 0 0,-1 0 0,1 0 0,0 0 0,-2 0 0,2 0 0,-2 0 0,2 0 0,0 0 0,-1 0 0,1 0 0,0 0 0,0 0 0,-2 0 0,2 0 0,-2 0 0,2 0 0,-2 0 0,2 8 0,-2-6 0,2 5 0,-1-7 0,0 0 0,-1 0 0,1 0 0,-2 6 0,3-4 0,-3 4 0,3-6 0,-3 0 0,3 0 0,-3 0 0,3 0 0,-9 8 0,7-7 0,-6 7 0,6-8 0,2 0 0,-2 0 0,2 0 0,-1 0 0,0 0 0,0 0 0,-1 0 0,-6 7 0,5-5 0,-5 6 0,7-8 0,-1 0 0,0 0 0,0 0 0,0 0 0,-1 0 0,-1 0 0,0 0 0,1 0 0,-7 7 0,-1 1 0,-6 1 0,0-4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8:10:24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 24575,'14'0'0,"1"0"0,1 0 0,1 0 0,0 0 0,-1 0 0,1 0 0,0 0 0,-1 0 0,1 0 0,0 0 0,0 0 0,-1 0 0,1 0 0,0 0 0,-1 0 0,1 0 0,0 0 0,-1 0 0,1 0 0,0-7 0,-1 5 0,1-6 0,0 8 0,-1 0 0,1 0 0,0-7 0,11 5 0,-8-13 0,9 13 0,-1-6 0,-8 1 0,8 5 0,-11-5 0,0-1 0,-1 6 0,1-5 0,0-1 0,-1 6 0,1-13 0,0 13 0,-2-12 0,2 13 0,-2-6 0,2 7 0,-8-7 0,6 5 0,-6-6 0,7 8 0,0 0 0,-1 0 0,1 0 0,0 0 0,-1 0 0,2 0 0,-2 0 0,2 0 0,0 0 0,-2 0 0,2 0 0,-2 0 0,2 0 0,0 0 0,-2 0 0,2 0 0,-2 0 0,2 0 0,0 0 0,-1 0 0,1 0 0,0 0 0,-1 0 0,1 0 0,0 0 0,-1 0 0,1 0 0,0 0 0,0 0 0,-1 0 0,1 0 0,0 0 0,-1 0 0,1 0 0,0 0 0,-1 0 0,1 0 0,-1 0 0,0 0 0,0 0 0,0 0 0,0 0 0,0 0 0,0 0 0,1 0 0,-1 0 0,1 0 0,0 0 0,-1 0 0,1 0 0,0 0 0,-1 0 0,1 0 0,0 0 0,-1 0 0,1 0 0,0 0 0,-1 0 0,1 0 0,0 0 0,0 0 0,-1 0 0,1 0 0,0 8 0,-1-6 0,1 5 0,0-7 0,-1 0 0,1 0 0,0 0 0,-1 0 0,1 0 0,12 0 0,-10 0 0,10 8 0,-13-7 0,1 7 0,0-8 0,-1 0 0,1 0 0,0 0 0,0 0 0,-1 0 0,0 0 0,0 0 0,0 0 0,1 0 0,-1 7 0,1-5 0,-2 6 0,2-8 0,-2 0 0,2 0 0,0 0 0,0 0 0,-1 7 0,1-5 0,0 5 0,-1-7 0,1 0 0,0 0 0,-1 0 0,1 0 0,0 0 0,11 0 0,-8 0 0,8 0 0,1 0 0,-9 0 0,20 0 0,-9 0 0,1 0 0,8 0 0,-20 0 0,20 0 0,-20 0 0,20 0 0,-8 0 0,-1 0 0,-2 0 0,-13 0 0,13 0 0,-10 0 0,10 0 0,-12 0 0,-1 0 0,1 0 0,0 0 0,-1 0 0,1 0 0,0 0 0,-1 0 0,1 0 0,0 0 0,-1 0 0,1 0 0,0 0 0,0 0 0,-1 0 0,1 0 0,0 0 0,-1 0 0,1 0 0,0 0 0,-1 0 0,1 0 0,0 0 0,-1 0 0,1 0 0,0 0 0,-1 0 0,1 0 0,12 0 0,-10 0 0,10 0 0,-12 8 0,-1-7 0,1 7 0,0-8 0,-1 0 0,1 0 0,0 0 0,-1 0 0,1 0 0,0 0 0,-1 0 0,0 0 0,0 0 0,0 0 0,1 0 0,-2 0 0,2 0 0,-2 0 0,2 0 0,0 0 0,-1 0 0,1 0 0,0 0 0,-1 0 0,13 0 0,2 0 0,13 0 0,-13 0 0,9 0 0,-20 0 0,20 0 0,-20 0 0,20 0 0,-20 0 0,9 0 0,-13 0 0,1 0 0,0 0 0,-2 0 0,1 0 0,-3 0 0,1 0 0,1 0 0,-1 0 0,1 0 0,0 0 0,-7 5 0,-2 4 0,-6-2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8:10:58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1 403 24575,'6'-13'0,"2"-6"0,0 11 0,5-1 0,-5-3 0,8 4 0,-3-7 0,2 1 0,0 6 0,-7-6 0,7 5 0,-6-8 0,8 0 0,0 7 0,-1-5 0,1 6 0,2-20 0,-2 10 0,2-10 0,9 0 0,-8 9 0,8-8 0,-11 11 0,0 0 0,0 7 0,-1 3 0,-6 7 0,-3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8:10:59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1 392 24575,'0'-14'0,"6"0"0,3-3 0,7 2 0,0-2 0,-6 0 0,4 0 0,-4 7 0,6-5 0,1 6 0,0-8 0,-1 8 0,1-6 0,0 5 0,0-7 0,-1 0 0,1 0 0,0 8 0,-1-6 0,0 7 0,-1-8 0,0 1 0,0 6 0,1-6 0,0 6 0,0 0 0,-7-6 0,4 13 0,-11-12 0,11 12 0,-11-4 0,3 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18:11:01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0 549 16290,'5'-8'0,"6"-17"3608,5 20-3608,2-22 1427,-1 18-1427,0-8 760,-1 0-760,13-2 2490,5-14-2490,-1 11 0,10-13 0,-23 18 0,8-2 0,1 0 0,-7-11 0,18 6 0,-18-5 0,7 10 0,-1 0 0,-8 1 0,8-1 0,-11 2 0,0 8 0,0-6 0,-1 5 0,1-7 0,0 8 0,-1 1 0,1 1 0,-1 5 0,-7-13 0,3 13 0,-11-5 0,5 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CD2BF-5340-2D4F-B322-EB9D73D282F8}" type="datetimeFigureOut">
              <a:rPr lang="en-US" smtClean="0"/>
              <a:t>4/6/23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F8E02-1232-E64D-8090-5FAAC3DA4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38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7F8E02-1232-E64D-8090-5FAAC3DA4E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36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5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1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36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97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2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96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76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55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99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3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009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customXml" Target="../ink/ink12.xml"/><Relationship Id="rId12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customXml" Target="../ink/ink14.xml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customXml" Target="../ink/ink10.xml"/><Relationship Id="rId9" Type="http://schemas.openxmlformats.org/officeDocument/2006/relationships/customXml" Target="../ink/ink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1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7.xml"/><Relationship Id="rId17" Type="http://schemas.openxmlformats.org/officeDocument/2006/relationships/image" Target="../media/image31.png"/><Relationship Id="rId2" Type="http://schemas.openxmlformats.org/officeDocument/2006/relationships/image" Target="../media/image23.png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27.png"/><Relationship Id="rId1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168763" y="6044354"/>
            <a:ext cx="3794545" cy="37755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404029" y="3826769"/>
            <a:ext cx="9479941" cy="146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0"/>
              </a:lnSpc>
            </a:pPr>
            <a:r>
              <a:rPr lang="en-US" sz="12975" dirty="0" err="1">
                <a:solidFill>
                  <a:srgbClr val="FFFFFF"/>
                </a:solidFill>
                <a:latin typeface="Sacramento"/>
              </a:rPr>
              <a:t>MovieRoulette</a:t>
            </a:r>
            <a:endParaRPr lang="en-US" sz="12975" dirty="0">
              <a:solidFill>
                <a:srgbClr val="FFFFFF"/>
              </a:solidFill>
              <a:latin typeface="Sacramento"/>
            </a:endParaRPr>
          </a:p>
        </p:txBody>
      </p:sp>
      <p:sp>
        <p:nvSpPr>
          <p:cNvPr id="4" name="AutoShape 4"/>
          <p:cNvSpPr/>
          <p:nvPr/>
        </p:nvSpPr>
        <p:spPr>
          <a:xfrm rot="-15543">
            <a:off x="4403981" y="4785716"/>
            <a:ext cx="948003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522476" y="541168"/>
            <a:ext cx="2736824" cy="23586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69037">
            <a:off x="593825" y="5874740"/>
            <a:ext cx="359858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597300" y="655507"/>
            <a:ext cx="5093398" cy="212996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881791">
            <a:off x="679263" y="339840"/>
            <a:ext cx="2074125" cy="337658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133600" y="5124776"/>
            <a:ext cx="15289411" cy="239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ileron Regular"/>
              </a:rPr>
              <a:t>A HYBRID CHATBOT RECOMMENDER SYSTEM FOR RECOMMENDING MOVIES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ileron Regular"/>
              </a:rPr>
              <a:t>GROUP 10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ileron Regular"/>
              </a:rPr>
              <a:t>DEEPANRAJ, KEERTHIVASAN, RANJITKUMAR, SRUTI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Aileron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16904004" cy="3012958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F6DDD-B4B0-9725-C403-B94514412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59" y="590070"/>
            <a:ext cx="16904004" cy="11098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400" dirty="0"/>
              <a:t>CONTENT-BASED FILTERING</a:t>
            </a:r>
          </a:p>
        </p:txBody>
      </p:sp>
      <p:pic>
        <p:nvPicPr>
          <p:cNvPr id="10" name="Content Placeholder 9" descr="Table&#10;&#10;Description automatically generated">
            <a:extLst>
              <a:ext uri="{FF2B5EF4-FFF2-40B4-BE49-F238E27FC236}">
                <a16:creationId xmlns:a16="http://schemas.microsoft.com/office/drawing/2014/main" id="{701ACD1F-9A34-6B84-63E4-0678B908E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8362"/>
          <a:stretch/>
        </p:blipFill>
        <p:spPr>
          <a:xfrm>
            <a:off x="4800600" y="6494859"/>
            <a:ext cx="8959487" cy="331961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F7087DC-F85A-D83A-8095-39510C288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7" b="63709"/>
          <a:stretch/>
        </p:blipFill>
        <p:spPr bwMode="auto">
          <a:xfrm>
            <a:off x="10650987" y="2769173"/>
            <a:ext cx="7344609" cy="226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32" y="9416956"/>
            <a:ext cx="10327368" cy="870045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7B3231A-A88E-50A0-EF4A-38FCC101CBB4}"/>
                  </a:ext>
                </a:extLst>
              </p14:cNvPr>
              <p14:cNvContentPartPr/>
              <p14:nvPr/>
            </p14:nvContentPartPr>
            <p14:xfrm>
              <a:off x="3840611" y="-1164502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7B3231A-A88E-50A0-EF4A-38FCC101CB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6291" y="-1168822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2">
            <a:extLst>
              <a:ext uri="{FF2B5EF4-FFF2-40B4-BE49-F238E27FC236}">
                <a16:creationId xmlns:a16="http://schemas.microsoft.com/office/drawing/2014/main" id="{DDC541FB-7805-5BD2-5B7D-85FD1CA75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8"/>
          <a:stretch/>
        </p:blipFill>
        <p:spPr bwMode="auto">
          <a:xfrm>
            <a:off x="292404" y="2499170"/>
            <a:ext cx="9448800" cy="331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8A2C03-3D1E-0F90-9128-154601848C62}"/>
              </a:ext>
            </a:extLst>
          </p:cNvPr>
          <p:cNvSpPr txBox="1"/>
          <p:nvPr/>
        </p:nvSpPr>
        <p:spPr>
          <a:xfrm>
            <a:off x="5569527" y="8603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9CE1B41-F351-2587-7F3F-1C0EE52F1391}"/>
                  </a:ext>
                </a:extLst>
              </p14:cNvPr>
              <p14:cNvContentPartPr/>
              <p14:nvPr/>
            </p14:nvContentPartPr>
            <p14:xfrm>
              <a:off x="17362571" y="9847538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9CE1B41-F351-2587-7F3F-1C0EE52F13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58251" y="9843218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00C2E44-0315-486A-5623-485277851243}"/>
                  </a:ext>
                </a:extLst>
              </p14:cNvPr>
              <p14:cNvContentPartPr/>
              <p14:nvPr/>
            </p14:nvContentPartPr>
            <p14:xfrm>
              <a:off x="14153891" y="5192018"/>
              <a:ext cx="1356480" cy="29746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00C2E44-0315-486A-5623-4852778512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18251" y="5156018"/>
                <a:ext cx="1428120" cy="30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773E81E-CEA0-BFAA-2863-2B7C034BF399}"/>
                  </a:ext>
                </a:extLst>
              </p14:cNvPr>
              <p14:cNvContentPartPr/>
              <p14:nvPr/>
            </p14:nvContentPartPr>
            <p14:xfrm>
              <a:off x="9921731" y="3706658"/>
              <a:ext cx="507960" cy="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773E81E-CEA0-BFAA-2863-2B7C034BF39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85731" y="3671018"/>
                <a:ext cx="57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90B7687-227E-68A9-325B-67584E30FD18}"/>
                  </a:ext>
                </a:extLst>
              </p14:cNvPr>
              <p14:cNvContentPartPr/>
              <p14:nvPr/>
            </p14:nvContentPartPr>
            <p14:xfrm>
              <a:off x="10007411" y="4133618"/>
              <a:ext cx="480240" cy="104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90B7687-227E-68A9-325B-67584E30FD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971771" y="4097978"/>
                <a:ext cx="551880" cy="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3665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7" name="Rectangle 410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20335" cy="10287000"/>
          </a:xfrm>
          <a:prstGeom prst="rect">
            <a:avLst/>
          </a:prstGeom>
          <a:solidFill>
            <a:srgbClr val="6CA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75091B-E403-62E7-57C0-BDDDBE20A4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213" y="419100"/>
            <a:ext cx="5789698" cy="88935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7BF05C9-8E36-9E5F-4B83-7B9E475C1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473" y="1111751"/>
            <a:ext cx="6234109" cy="80634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383C57-63A8-3810-3579-49F9E7A55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11544"/>
            <a:ext cx="4128531" cy="406391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159397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7D40-E364-B306-1FCF-7D9DB59AC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4D127-552A-1674-87FB-9D08CFE4E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C8AD5-47D4-F7EA-875D-BADBD2F2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3086100"/>
            <a:ext cx="5518150" cy="54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59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661" y="934912"/>
            <a:ext cx="16357579" cy="841182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8D4F2-09B6-ACAF-267A-E3E59301B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860" y="1575892"/>
            <a:ext cx="11635740" cy="1586408"/>
          </a:xfrm>
        </p:spPr>
        <p:txBody>
          <a:bodyPr anchor="ctr">
            <a:normAutofit/>
          </a:bodyPr>
          <a:lstStyle/>
          <a:p>
            <a:r>
              <a:rPr lang="en-US" sz="8400" dirty="0"/>
              <a:t>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71C44-6B4B-84DD-41F1-055C11B51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7860" y="3803279"/>
            <a:ext cx="13235940" cy="4851517"/>
          </a:xfrm>
        </p:spPr>
        <p:txBody>
          <a:bodyPr anchor="t"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CA" sz="4000" b="1" dirty="0">
                <a:effectLst/>
                <a:ea typeface="Calibri" panose="020F0502020204030204" pitchFamily="34" charset="0"/>
              </a:rPr>
              <a:t>“Serendipity” – </a:t>
            </a:r>
            <a:r>
              <a:rPr lang="en-CA" sz="4000" dirty="0">
                <a:effectLst/>
                <a:ea typeface="Calibri" panose="020F0502020204030204" pitchFamily="34" charset="0"/>
              </a:rPr>
              <a:t>this is the major concern when it comes to most of the movie recommender systems.</a:t>
            </a:r>
          </a:p>
          <a:p>
            <a:pPr>
              <a:buFont typeface="Wingdings" pitchFamily="2" charset="2"/>
              <a:buChar char="Ø"/>
            </a:pPr>
            <a:r>
              <a:rPr lang="en-CA" sz="4000" dirty="0">
                <a:effectLst/>
                <a:ea typeface="Calibri" panose="020F0502020204030204" pitchFamily="34" charset="0"/>
              </a:rPr>
              <a:t> Users are often shocked to see movies which they dislike (preferably genres) being recommended to them. </a:t>
            </a:r>
          </a:p>
          <a:p>
            <a:pPr>
              <a:buFont typeface="Wingdings" pitchFamily="2" charset="2"/>
              <a:buChar char="Ø"/>
            </a:pPr>
            <a:r>
              <a:rPr lang="en-CA" sz="4000" dirty="0">
                <a:effectLst/>
                <a:ea typeface="Calibri" panose="020F0502020204030204" pitchFamily="34" charset="0"/>
              </a:rPr>
              <a:t>To overcome these issues, most recommender systems use a hybrid technique in which they use both collaborative and content-based filtering, and they are mostly based on user ratings and reviews.</a:t>
            </a:r>
          </a:p>
          <a:p>
            <a:pPr>
              <a:buFont typeface="Wingdings" pitchFamily="2" charset="2"/>
              <a:buChar char="Ø"/>
            </a:pPr>
            <a:r>
              <a:rPr lang="en-CA" sz="4000" dirty="0">
                <a:effectLst/>
                <a:ea typeface="Calibri" panose="020F0502020204030204" pitchFamily="34" charset="0"/>
              </a:rPr>
              <a:t> But we have gone another step forward to introduce another filtering technique called genre-based filtering</a:t>
            </a:r>
            <a:r>
              <a:rPr lang="en-CA" sz="4000" dirty="0">
                <a:effectLst/>
              </a:rPr>
              <a:t> .</a:t>
            </a:r>
            <a:endParaRPr lang="en-U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0880E4-4F3F-F731-758B-C061689A5F89}"/>
              </a:ext>
            </a:extLst>
          </p:cNvPr>
          <p:cNvCxnSpPr>
            <a:cxnSpLocks/>
          </p:cNvCxnSpPr>
          <p:nvPr/>
        </p:nvCxnSpPr>
        <p:spPr>
          <a:xfrm>
            <a:off x="2057400" y="3009900"/>
            <a:ext cx="112141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172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B156F-85CA-B7F6-7CC5-62A32112E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88053"/>
            <a:ext cx="6552903" cy="2935262"/>
          </a:xfrm>
        </p:spPr>
        <p:txBody>
          <a:bodyPr anchor="b">
            <a:normAutofit/>
          </a:bodyPr>
          <a:lstStyle/>
          <a:p>
            <a:r>
              <a:rPr lang="en-US" sz="8100" dirty="0"/>
              <a:t>HYPOTHESIS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3880491"/>
            <a:ext cx="5212080" cy="27432"/>
          </a:xfrm>
          <a:custGeom>
            <a:avLst/>
            <a:gdLst>
              <a:gd name="connsiteX0" fmla="*/ 0 w 5212080"/>
              <a:gd name="connsiteY0" fmla="*/ 0 h 27432"/>
              <a:gd name="connsiteX1" fmla="*/ 599389 w 5212080"/>
              <a:gd name="connsiteY1" fmla="*/ 0 h 27432"/>
              <a:gd name="connsiteX2" fmla="*/ 1198778 w 5212080"/>
              <a:gd name="connsiteY2" fmla="*/ 0 h 27432"/>
              <a:gd name="connsiteX3" fmla="*/ 1954530 w 5212080"/>
              <a:gd name="connsiteY3" fmla="*/ 0 h 27432"/>
              <a:gd name="connsiteX4" fmla="*/ 2501798 w 5212080"/>
              <a:gd name="connsiteY4" fmla="*/ 0 h 27432"/>
              <a:gd name="connsiteX5" fmla="*/ 3049067 w 5212080"/>
              <a:gd name="connsiteY5" fmla="*/ 0 h 27432"/>
              <a:gd name="connsiteX6" fmla="*/ 3700577 w 5212080"/>
              <a:gd name="connsiteY6" fmla="*/ 0 h 27432"/>
              <a:gd name="connsiteX7" fmla="*/ 4247845 w 5212080"/>
              <a:gd name="connsiteY7" fmla="*/ 0 h 27432"/>
              <a:gd name="connsiteX8" fmla="*/ 5212080 w 5212080"/>
              <a:gd name="connsiteY8" fmla="*/ 0 h 27432"/>
              <a:gd name="connsiteX9" fmla="*/ 5212080 w 5212080"/>
              <a:gd name="connsiteY9" fmla="*/ 27432 h 27432"/>
              <a:gd name="connsiteX10" fmla="*/ 4664812 w 5212080"/>
              <a:gd name="connsiteY10" fmla="*/ 27432 h 27432"/>
              <a:gd name="connsiteX11" fmla="*/ 4117543 w 5212080"/>
              <a:gd name="connsiteY11" fmla="*/ 27432 h 27432"/>
              <a:gd name="connsiteX12" fmla="*/ 3466033 w 5212080"/>
              <a:gd name="connsiteY12" fmla="*/ 27432 h 27432"/>
              <a:gd name="connsiteX13" fmla="*/ 2918765 w 5212080"/>
              <a:gd name="connsiteY13" fmla="*/ 27432 h 27432"/>
              <a:gd name="connsiteX14" fmla="*/ 2423617 w 5212080"/>
              <a:gd name="connsiteY14" fmla="*/ 27432 h 27432"/>
              <a:gd name="connsiteX15" fmla="*/ 1772107 w 5212080"/>
              <a:gd name="connsiteY15" fmla="*/ 27432 h 27432"/>
              <a:gd name="connsiteX16" fmla="*/ 1120597 w 5212080"/>
              <a:gd name="connsiteY16" fmla="*/ 27432 h 27432"/>
              <a:gd name="connsiteX17" fmla="*/ 0 w 5212080"/>
              <a:gd name="connsiteY17" fmla="*/ 27432 h 27432"/>
              <a:gd name="connsiteX18" fmla="*/ 0 w 5212080"/>
              <a:gd name="connsiteY18" fmla="*/ 0 h 27432"/>
              <a:gd name="connsiteX0" fmla="*/ 0 w 5212080"/>
              <a:gd name="connsiteY0" fmla="*/ 0 h 27432"/>
              <a:gd name="connsiteX1" fmla="*/ 547268 w 5212080"/>
              <a:gd name="connsiteY1" fmla="*/ 0 h 27432"/>
              <a:gd name="connsiteX2" fmla="*/ 1303020 w 5212080"/>
              <a:gd name="connsiteY2" fmla="*/ 0 h 27432"/>
              <a:gd name="connsiteX3" fmla="*/ 1798168 w 5212080"/>
              <a:gd name="connsiteY3" fmla="*/ 0 h 27432"/>
              <a:gd name="connsiteX4" fmla="*/ 2293315 w 5212080"/>
              <a:gd name="connsiteY4" fmla="*/ 0 h 27432"/>
              <a:gd name="connsiteX5" fmla="*/ 2944825 w 5212080"/>
              <a:gd name="connsiteY5" fmla="*/ 0 h 27432"/>
              <a:gd name="connsiteX6" fmla="*/ 3544214 w 5212080"/>
              <a:gd name="connsiteY6" fmla="*/ 0 h 27432"/>
              <a:gd name="connsiteX7" fmla="*/ 4247845 w 5212080"/>
              <a:gd name="connsiteY7" fmla="*/ 0 h 27432"/>
              <a:gd name="connsiteX8" fmla="*/ 5212080 w 5212080"/>
              <a:gd name="connsiteY8" fmla="*/ 0 h 27432"/>
              <a:gd name="connsiteX9" fmla="*/ 5212080 w 5212080"/>
              <a:gd name="connsiteY9" fmla="*/ 27432 h 27432"/>
              <a:gd name="connsiteX10" fmla="*/ 4456328 w 5212080"/>
              <a:gd name="connsiteY10" fmla="*/ 27432 h 27432"/>
              <a:gd name="connsiteX11" fmla="*/ 3856939 w 5212080"/>
              <a:gd name="connsiteY11" fmla="*/ 27432 h 27432"/>
              <a:gd name="connsiteX12" fmla="*/ 3257550 w 5212080"/>
              <a:gd name="connsiteY12" fmla="*/ 27432 h 27432"/>
              <a:gd name="connsiteX13" fmla="*/ 2710282 w 5212080"/>
              <a:gd name="connsiteY13" fmla="*/ 27432 h 27432"/>
              <a:gd name="connsiteX14" fmla="*/ 2110892 w 5212080"/>
              <a:gd name="connsiteY14" fmla="*/ 27432 h 27432"/>
              <a:gd name="connsiteX15" fmla="*/ 1615745 w 5212080"/>
              <a:gd name="connsiteY15" fmla="*/ 27432 h 27432"/>
              <a:gd name="connsiteX16" fmla="*/ 1016356 w 5212080"/>
              <a:gd name="connsiteY16" fmla="*/ 27432 h 27432"/>
              <a:gd name="connsiteX17" fmla="*/ 0 w 5212080"/>
              <a:gd name="connsiteY17" fmla="*/ 27432 h 27432"/>
              <a:gd name="connsiteX18" fmla="*/ 0 w 521208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12080" h="27432" fill="none" extrusionOk="0">
                <a:moveTo>
                  <a:pt x="0" y="0"/>
                </a:moveTo>
                <a:cubicBezTo>
                  <a:pt x="96474" y="-27007"/>
                  <a:pt x="292400" y="26529"/>
                  <a:pt x="599389" y="0"/>
                </a:cubicBezTo>
                <a:cubicBezTo>
                  <a:pt x="892517" y="-381"/>
                  <a:pt x="919817" y="-23813"/>
                  <a:pt x="1198778" y="0"/>
                </a:cubicBezTo>
                <a:cubicBezTo>
                  <a:pt x="1501801" y="44010"/>
                  <a:pt x="1733115" y="-18100"/>
                  <a:pt x="1954530" y="0"/>
                </a:cubicBezTo>
                <a:cubicBezTo>
                  <a:pt x="2150845" y="11235"/>
                  <a:pt x="2239613" y="-6014"/>
                  <a:pt x="2501798" y="0"/>
                </a:cubicBezTo>
                <a:cubicBezTo>
                  <a:pt x="2758063" y="19983"/>
                  <a:pt x="2850561" y="14043"/>
                  <a:pt x="3049067" y="0"/>
                </a:cubicBezTo>
                <a:cubicBezTo>
                  <a:pt x="3207556" y="-14393"/>
                  <a:pt x="3477530" y="-19753"/>
                  <a:pt x="3700577" y="0"/>
                </a:cubicBezTo>
                <a:cubicBezTo>
                  <a:pt x="3929215" y="7084"/>
                  <a:pt x="4069702" y="-22784"/>
                  <a:pt x="4247845" y="0"/>
                </a:cubicBezTo>
                <a:cubicBezTo>
                  <a:pt x="4443198" y="41703"/>
                  <a:pt x="4663267" y="-1065"/>
                  <a:pt x="5212080" y="0"/>
                </a:cubicBezTo>
                <a:cubicBezTo>
                  <a:pt x="5212814" y="8195"/>
                  <a:pt x="5212075" y="20831"/>
                  <a:pt x="5212080" y="27432"/>
                </a:cubicBezTo>
                <a:cubicBezTo>
                  <a:pt x="4999632" y="35182"/>
                  <a:pt x="4933665" y="30939"/>
                  <a:pt x="4664812" y="27432"/>
                </a:cubicBezTo>
                <a:cubicBezTo>
                  <a:pt x="4396025" y="21575"/>
                  <a:pt x="4377951" y="39956"/>
                  <a:pt x="4117543" y="27432"/>
                </a:cubicBezTo>
                <a:cubicBezTo>
                  <a:pt x="3861056" y="-6090"/>
                  <a:pt x="3784297" y="37016"/>
                  <a:pt x="3466033" y="27432"/>
                </a:cubicBezTo>
                <a:cubicBezTo>
                  <a:pt x="3158876" y="21999"/>
                  <a:pt x="3143400" y="53247"/>
                  <a:pt x="2918765" y="27432"/>
                </a:cubicBezTo>
                <a:cubicBezTo>
                  <a:pt x="2689439" y="-16416"/>
                  <a:pt x="2531374" y="16832"/>
                  <a:pt x="2423617" y="27432"/>
                </a:cubicBezTo>
                <a:cubicBezTo>
                  <a:pt x="2303792" y="-11864"/>
                  <a:pt x="2078859" y="41493"/>
                  <a:pt x="1772107" y="27432"/>
                </a:cubicBezTo>
                <a:cubicBezTo>
                  <a:pt x="1531795" y="-4315"/>
                  <a:pt x="1305394" y="21270"/>
                  <a:pt x="1120597" y="27432"/>
                </a:cubicBezTo>
                <a:cubicBezTo>
                  <a:pt x="908196" y="-10128"/>
                  <a:pt x="346466" y="12797"/>
                  <a:pt x="0" y="27432"/>
                </a:cubicBezTo>
                <a:cubicBezTo>
                  <a:pt x="-1863" y="23160"/>
                  <a:pt x="-1394" y="9117"/>
                  <a:pt x="0" y="0"/>
                </a:cubicBezTo>
                <a:close/>
              </a:path>
              <a:path w="5212080" h="27432" stroke="0" extrusionOk="0">
                <a:moveTo>
                  <a:pt x="0" y="0"/>
                </a:moveTo>
                <a:cubicBezTo>
                  <a:pt x="229720" y="17728"/>
                  <a:pt x="357156" y="16601"/>
                  <a:pt x="547268" y="0"/>
                </a:cubicBezTo>
                <a:cubicBezTo>
                  <a:pt x="720661" y="-22161"/>
                  <a:pt x="937335" y="-38607"/>
                  <a:pt x="1303020" y="0"/>
                </a:cubicBezTo>
                <a:cubicBezTo>
                  <a:pt x="1666909" y="29361"/>
                  <a:pt x="1613761" y="13702"/>
                  <a:pt x="1798168" y="0"/>
                </a:cubicBezTo>
                <a:cubicBezTo>
                  <a:pt x="1974664" y="-10556"/>
                  <a:pt x="2075524" y="-6507"/>
                  <a:pt x="2293315" y="0"/>
                </a:cubicBezTo>
                <a:cubicBezTo>
                  <a:pt x="2524269" y="1327"/>
                  <a:pt x="2752851" y="-6500"/>
                  <a:pt x="2944825" y="0"/>
                </a:cubicBezTo>
                <a:cubicBezTo>
                  <a:pt x="3150173" y="44448"/>
                  <a:pt x="3302355" y="36314"/>
                  <a:pt x="3544214" y="0"/>
                </a:cubicBezTo>
                <a:cubicBezTo>
                  <a:pt x="3766434" y="-15289"/>
                  <a:pt x="4038482" y="22269"/>
                  <a:pt x="4247845" y="0"/>
                </a:cubicBezTo>
                <a:cubicBezTo>
                  <a:pt x="4412536" y="-568"/>
                  <a:pt x="4774768" y="95275"/>
                  <a:pt x="5212080" y="0"/>
                </a:cubicBezTo>
                <a:cubicBezTo>
                  <a:pt x="5212934" y="6861"/>
                  <a:pt x="5210625" y="20290"/>
                  <a:pt x="5212080" y="27432"/>
                </a:cubicBezTo>
                <a:cubicBezTo>
                  <a:pt x="4889320" y="61929"/>
                  <a:pt x="4629135" y="58125"/>
                  <a:pt x="4456328" y="27432"/>
                </a:cubicBezTo>
                <a:cubicBezTo>
                  <a:pt x="4296817" y="-12820"/>
                  <a:pt x="4029504" y="38852"/>
                  <a:pt x="3856939" y="27432"/>
                </a:cubicBezTo>
                <a:cubicBezTo>
                  <a:pt x="3652830" y="2368"/>
                  <a:pt x="3514725" y="-5800"/>
                  <a:pt x="3257550" y="27432"/>
                </a:cubicBezTo>
                <a:cubicBezTo>
                  <a:pt x="3009808" y="40464"/>
                  <a:pt x="2851605" y="32802"/>
                  <a:pt x="2710282" y="27432"/>
                </a:cubicBezTo>
                <a:cubicBezTo>
                  <a:pt x="2550285" y="-2690"/>
                  <a:pt x="2362912" y="50136"/>
                  <a:pt x="2110892" y="27432"/>
                </a:cubicBezTo>
                <a:cubicBezTo>
                  <a:pt x="1871487" y="5556"/>
                  <a:pt x="1825567" y="48260"/>
                  <a:pt x="1615745" y="27432"/>
                </a:cubicBezTo>
                <a:cubicBezTo>
                  <a:pt x="1404625" y="25056"/>
                  <a:pt x="1224002" y="56693"/>
                  <a:pt x="1016356" y="27432"/>
                </a:cubicBezTo>
                <a:cubicBezTo>
                  <a:pt x="840146" y="-29891"/>
                  <a:pt x="354393" y="34807"/>
                  <a:pt x="0" y="27432"/>
                </a:cubicBezTo>
                <a:cubicBezTo>
                  <a:pt x="-950" y="19940"/>
                  <a:pt x="-1338" y="5279"/>
                  <a:pt x="0" y="0"/>
                </a:cubicBezTo>
                <a:close/>
              </a:path>
              <a:path w="5212080" h="27432" fill="none" stroke="0" extrusionOk="0">
                <a:moveTo>
                  <a:pt x="0" y="0"/>
                </a:moveTo>
                <a:cubicBezTo>
                  <a:pt x="153327" y="-47686"/>
                  <a:pt x="305404" y="11447"/>
                  <a:pt x="599389" y="0"/>
                </a:cubicBezTo>
                <a:cubicBezTo>
                  <a:pt x="895186" y="-9887"/>
                  <a:pt x="915628" y="-24497"/>
                  <a:pt x="1198778" y="0"/>
                </a:cubicBezTo>
                <a:cubicBezTo>
                  <a:pt x="1479436" y="16436"/>
                  <a:pt x="1739997" y="23836"/>
                  <a:pt x="1954530" y="0"/>
                </a:cubicBezTo>
                <a:cubicBezTo>
                  <a:pt x="2148745" y="39892"/>
                  <a:pt x="2229461" y="-15416"/>
                  <a:pt x="2501798" y="0"/>
                </a:cubicBezTo>
                <a:cubicBezTo>
                  <a:pt x="2752471" y="19418"/>
                  <a:pt x="2830752" y="26869"/>
                  <a:pt x="3049067" y="0"/>
                </a:cubicBezTo>
                <a:cubicBezTo>
                  <a:pt x="3279293" y="-14744"/>
                  <a:pt x="3462053" y="-18627"/>
                  <a:pt x="3700577" y="0"/>
                </a:cubicBezTo>
                <a:cubicBezTo>
                  <a:pt x="3915072" y="30719"/>
                  <a:pt x="4036026" y="-5275"/>
                  <a:pt x="4247845" y="0"/>
                </a:cubicBezTo>
                <a:cubicBezTo>
                  <a:pt x="4502648" y="48766"/>
                  <a:pt x="4790306" y="-4755"/>
                  <a:pt x="5212080" y="0"/>
                </a:cubicBezTo>
                <a:cubicBezTo>
                  <a:pt x="5213105" y="8856"/>
                  <a:pt x="5210361" y="21150"/>
                  <a:pt x="5212080" y="27432"/>
                </a:cubicBezTo>
                <a:cubicBezTo>
                  <a:pt x="4996137" y="35599"/>
                  <a:pt x="4928148" y="45023"/>
                  <a:pt x="4664812" y="27432"/>
                </a:cubicBezTo>
                <a:cubicBezTo>
                  <a:pt x="4397951" y="14322"/>
                  <a:pt x="4373546" y="48128"/>
                  <a:pt x="4117543" y="27432"/>
                </a:cubicBezTo>
                <a:cubicBezTo>
                  <a:pt x="3857009" y="-2743"/>
                  <a:pt x="3755441" y="23918"/>
                  <a:pt x="3466033" y="27432"/>
                </a:cubicBezTo>
                <a:cubicBezTo>
                  <a:pt x="3161482" y="21872"/>
                  <a:pt x="3134629" y="50980"/>
                  <a:pt x="2918765" y="27432"/>
                </a:cubicBezTo>
                <a:cubicBezTo>
                  <a:pt x="2696535" y="-3872"/>
                  <a:pt x="2538830" y="-4112"/>
                  <a:pt x="2423617" y="27432"/>
                </a:cubicBezTo>
                <a:cubicBezTo>
                  <a:pt x="2293007" y="50120"/>
                  <a:pt x="2078028" y="8275"/>
                  <a:pt x="1772107" y="27432"/>
                </a:cubicBezTo>
                <a:cubicBezTo>
                  <a:pt x="1526682" y="45050"/>
                  <a:pt x="1323857" y="16313"/>
                  <a:pt x="1120597" y="27432"/>
                </a:cubicBezTo>
                <a:cubicBezTo>
                  <a:pt x="936514" y="147399"/>
                  <a:pt x="504592" y="-48589"/>
                  <a:pt x="0" y="27432"/>
                </a:cubicBezTo>
                <a:cubicBezTo>
                  <a:pt x="-1240" y="20554"/>
                  <a:pt x="-2351" y="807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5212080"/>
                      <a:gd name="connsiteY0" fmla="*/ 0 h 27432"/>
                      <a:gd name="connsiteX1" fmla="*/ 599389 w 5212080"/>
                      <a:gd name="connsiteY1" fmla="*/ 0 h 27432"/>
                      <a:gd name="connsiteX2" fmla="*/ 1198778 w 5212080"/>
                      <a:gd name="connsiteY2" fmla="*/ 0 h 27432"/>
                      <a:gd name="connsiteX3" fmla="*/ 1954530 w 5212080"/>
                      <a:gd name="connsiteY3" fmla="*/ 0 h 27432"/>
                      <a:gd name="connsiteX4" fmla="*/ 2501798 w 5212080"/>
                      <a:gd name="connsiteY4" fmla="*/ 0 h 27432"/>
                      <a:gd name="connsiteX5" fmla="*/ 3049067 w 5212080"/>
                      <a:gd name="connsiteY5" fmla="*/ 0 h 27432"/>
                      <a:gd name="connsiteX6" fmla="*/ 3700577 w 5212080"/>
                      <a:gd name="connsiteY6" fmla="*/ 0 h 27432"/>
                      <a:gd name="connsiteX7" fmla="*/ 4247845 w 5212080"/>
                      <a:gd name="connsiteY7" fmla="*/ 0 h 27432"/>
                      <a:gd name="connsiteX8" fmla="*/ 5212080 w 5212080"/>
                      <a:gd name="connsiteY8" fmla="*/ 0 h 27432"/>
                      <a:gd name="connsiteX9" fmla="*/ 5212080 w 5212080"/>
                      <a:gd name="connsiteY9" fmla="*/ 27432 h 27432"/>
                      <a:gd name="connsiteX10" fmla="*/ 4664812 w 5212080"/>
                      <a:gd name="connsiteY10" fmla="*/ 27432 h 27432"/>
                      <a:gd name="connsiteX11" fmla="*/ 4117543 w 5212080"/>
                      <a:gd name="connsiteY11" fmla="*/ 27432 h 27432"/>
                      <a:gd name="connsiteX12" fmla="*/ 3466033 w 5212080"/>
                      <a:gd name="connsiteY12" fmla="*/ 27432 h 27432"/>
                      <a:gd name="connsiteX13" fmla="*/ 2918765 w 5212080"/>
                      <a:gd name="connsiteY13" fmla="*/ 27432 h 27432"/>
                      <a:gd name="connsiteX14" fmla="*/ 2423617 w 5212080"/>
                      <a:gd name="connsiteY14" fmla="*/ 27432 h 27432"/>
                      <a:gd name="connsiteX15" fmla="*/ 1772107 w 5212080"/>
                      <a:gd name="connsiteY15" fmla="*/ 27432 h 27432"/>
                      <a:gd name="connsiteX16" fmla="*/ 1120597 w 5212080"/>
                      <a:gd name="connsiteY16" fmla="*/ 27432 h 27432"/>
                      <a:gd name="connsiteX17" fmla="*/ 0 w 5212080"/>
                      <a:gd name="connsiteY17" fmla="*/ 27432 h 27432"/>
                      <a:gd name="connsiteX18" fmla="*/ 0 w 5212080"/>
                      <a:gd name="connsiteY18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212080" h="27432" fill="none" extrusionOk="0">
                        <a:moveTo>
                          <a:pt x="0" y="0"/>
                        </a:moveTo>
                        <a:cubicBezTo>
                          <a:pt x="128838" y="-11329"/>
                          <a:pt x="306779" y="5198"/>
                          <a:pt x="599389" y="0"/>
                        </a:cubicBezTo>
                        <a:cubicBezTo>
                          <a:pt x="891999" y="-5198"/>
                          <a:pt x="916635" y="-24425"/>
                          <a:pt x="1198778" y="0"/>
                        </a:cubicBezTo>
                        <a:cubicBezTo>
                          <a:pt x="1480921" y="24425"/>
                          <a:pt x="1761605" y="-17440"/>
                          <a:pt x="1954530" y="0"/>
                        </a:cubicBezTo>
                        <a:cubicBezTo>
                          <a:pt x="2147455" y="17440"/>
                          <a:pt x="2239112" y="-16223"/>
                          <a:pt x="2501798" y="0"/>
                        </a:cubicBezTo>
                        <a:cubicBezTo>
                          <a:pt x="2764484" y="16223"/>
                          <a:pt x="2838074" y="12987"/>
                          <a:pt x="3049067" y="0"/>
                        </a:cubicBezTo>
                        <a:cubicBezTo>
                          <a:pt x="3260060" y="-12987"/>
                          <a:pt x="3470388" y="-15138"/>
                          <a:pt x="3700577" y="0"/>
                        </a:cubicBezTo>
                        <a:cubicBezTo>
                          <a:pt x="3930766" y="15138"/>
                          <a:pt x="4052672" y="-14938"/>
                          <a:pt x="4247845" y="0"/>
                        </a:cubicBezTo>
                        <a:cubicBezTo>
                          <a:pt x="4443018" y="14938"/>
                          <a:pt x="4730158" y="-1623"/>
                          <a:pt x="5212080" y="0"/>
                        </a:cubicBezTo>
                        <a:cubicBezTo>
                          <a:pt x="5212790" y="9050"/>
                          <a:pt x="5211442" y="21151"/>
                          <a:pt x="5212080" y="27432"/>
                        </a:cubicBezTo>
                        <a:cubicBezTo>
                          <a:pt x="4991075" y="27722"/>
                          <a:pt x="4932008" y="37429"/>
                          <a:pt x="4664812" y="27432"/>
                        </a:cubicBezTo>
                        <a:cubicBezTo>
                          <a:pt x="4397616" y="17435"/>
                          <a:pt x="4374940" y="47585"/>
                          <a:pt x="4117543" y="27432"/>
                        </a:cubicBezTo>
                        <a:cubicBezTo>
                          <a:pt x="3860146" y="7279"/>
                          <a:pt x="3773367" y="36569"/>
                          <a:pt x="3466033" y="27432"/>
                        </a:cubicBezTo>
                        <a:cubicBezTo>
                          <a:pt x="3158699" y="18296"/>
                          <a:pt x="3137854" y="54523"/>
                          <a:pt x="2918765" y="27432"/>
                        </a:cubicBezTo>
                        <a:cubicBezTo>
                          <a:pt x="2699676" y="341"/>
                          <a:pt x="2536311" y="13149"/>
                          <a:pt x="2423617" y="27432"/>
                        </a:cubicBezTo>
                        <a:cubicBezTo>
                          <a:pt x="2310923" y="41715"/>
                          <a:pt x="2021228" y="23141"/>
                          <a:pt x="1772107" y="27432"/>
                        </a:cubicBezTo>
                        <a:cubicBezTo>
                          <a:pt x="1522986" y="31724"/>
                          <a:pt x="1317107" y="20364"/>
                          <a:pt x="1120597" y="27432"/>
                        </a:cubicBezTo>
                        <a:cubicBezTo>
                          <a:pt x="924087" y="34501"/>
                          <a:pt x="454536" y="8495"/>
                          <a:pt x="0" y="27432"/>
                        </a:cubicBezTo>
                        <a:cubicBezTo>
                          <a:pt x="-1228" y="21145"/>
                          <a:pt x="-815" y="8816"/>
                          <a:pt x="0" y="0"/>
                        </a:cubicBezTo>
                        <a:close/>
                      </a:path>
                      <a:path w="5212080" h="27432" stroke="0" extrusionOk="0">
                        <a:moveTo>
                          <a:pt x="0" y="0"/>
                        </a:moveTo>
                        <a:cubicBezTo>
                          <a:pt x="233695" y="-764"/>
                          <a:pt x="364103" y="24957"/>
                          <a:pt x="547268" y="0"/>
                        </a:cubicBezTo>
                        <a:cubicBezTo>
                          <a:pt x="730433" y="-24957"/>
                          <a:pt x="937737" y="-21107"/>
                          <a:pt x="1303020" y="0"/>
                        </a:cubicBezTo>
                        <a:cubicBezTo>
                          <a:pt x="1668303" y="21107"/>
                          <a:pt x="1620404" y="13071"/>
                          <a:pt x="1798168" y="0"/>
                        </a:cubicBezTo>
                        <a:cubicBezTo>
                          <a:pt x="1975932" y="-13071"/>
                          <a:pt x="2090998" y="4232"/>
                          <a:pt x="2293315" y="0"/>
                        </a:cubicBezTo>
                        <a:cubicBezTo>
                          <a:pt x="2495632" y="-4232"/>
                          <a:pt x="2738710" y="-17332"/>
                          <a:pt x="2944825" y="0"/>
                        </a:cubicBezTo>
                        <a:cubicBezTo>
                          <a:pt x="3150940" y="17332"/>
                          <a:pt x="3308101" y="26665"/>
                          <a:pt x="3544214" y="0"/>
                        </a:cubicBezTo>
                        <a:cubicBezTo>
                          <a:pt x="3780327" y="-26665"/>
                          <a:pt x="4028425" y="-24303"/>
                          <a:pt x="4247845" y="0"/>
                        </a:cubicBezTo>
                        <a:cubicBezTo>
                          <a:pt x="4467265" y="24303"/>
                          <a:pt x="4779418" y="33057"/>
                          <a:pt x="5212080" y="0"/>
                        </a:cubicBezTo>
                        <a:cubicBezTo>
                          <a:pt x="5212137" y="6776"/>
                          <a:pt x="5210915" y="20935"/>
                          <a:pt x="5212080" y="27432"/>
                        </a:cubicBezTo>
                        <a:cubicBezTo>
                          <a:pt x="4921467" y="60248"/>
                          <a:pt x="4631077" y="62273"/>
                          <a:pt x="4456328" y="27432"/>
                        </a:cubicBezTo>
                        <a:cubicBezTo>
                          <a:pt x="4281579" y="-7409"/>
                          <a:pt x="4048724" y="47667"/>
                          <a:pt x="3856939" y="27432"/>
                        </a:cubicBezTo>
                        <a:cubicBezTo>
                          <a:pt x="3665154" y="7197"/>
                          <a:pt x="3498754" y="15866"/>
                          <a:pt x="3257550" y="27432"/>
                        </a:cubicBezTo>
                        <a:cubicBezTo>
                          <a:pt x="3016346" y="38998"/>
                          <a:pt x="2854089" y="39360"/>
                          <a:pt x="2710282" y="27432"/>
                        </a:cubicBezTo>
                        <a:cubicBezTo>
                          <a:pt x="2566475" y="15504"/>
                          <a:pt x="2336282" y="56792"/>
                          <a:pt x="2110892" y="27432"/>
                        </a:cubicBezTo>
                        <a:cubicBezTo>
                          <a:pt x="1885502" y="-1928"/>
                          <a:pt x="1825148" y="42061"/>
                          <a:pt x="1615745" y="27432"/>
                        </a:cubicBezTo>
                        <a:cubicBezTo>
                          <a:pt x="1406342" y="12803"/>
                          <a:pt x="1193655" y="44031"/>
                          <a:pt x="1016356" y="27432"/>
                        </a:cubicBezTo>
                        <a:cubicBezTo>
                          <a:pt x="839057" y="10833"/>
                          <a:pt x="292902" y="7819"/>
                          <a:pt x="0" y="27432"/>
                        </a:cubicBezTo>
                        <a:cubicBezTo>
                          <a:pt x="-234" y="21031"/>
                          <a:pt x="-921" y="63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58A0E-8307-BF1E-B178-CAA0E8C92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4309348"/>
            <a:ext cx="9476993" cy="49810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sz="3300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33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 1: </a:t>
            </a:r>
            <a:r>
              <a:rPr lang="en-CA" sz="33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“Do not recommend the same movies which the user has mentioned to be interesting.”</a:t>
            </a:r>
          </a:p>
          <a:p>
            <a:pPr marL="0" indent="0">
              <a:buNone/>
            </a:pPr>
            <a:endParaRPr lang="en-CA" sz="3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33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 2: </a:t>
            </a:r>
            <a:r>
              <a:rPr lang="en-CA" sz="33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“Do not recommend any movie which belongs to the disliked genre of the user.”</a:t>
            </a:r>
            <a:endParaRPr lang="en-CA" sz="3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300" dirty="0"/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01DBD478-0361-EEFC-0F01-AEDC51702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52" r="6426" b="-1"/>
          <a:stretch/>
        </p:blipFill>
        <p:spPr>
          <a:xfrm>
            <a:off x="10439399" y="10"/>
            <a:ext cx="7846315" cy="10286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0920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77628"/>
            <a:ext cx="18288000" cy="1104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33A30-1694-B425-BE44-804EF9C3C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98" y="965200"/>
            <a:ext cx="16816387" cy="11172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PREPARATION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AC0B9393-E5FC-AA53-B7D3-DF0B0E55D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5000" y="2476500"/>
            <a:ext cx="15084111" cy="720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3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A0AD1-F1F0-0C23-F25B-B1400FF8B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-238966"/>
            <a:ext cx="15659100" cy="1815901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DATA INSIGHTS -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37564-F805-B1C8-14C6-E927DC39F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14" y="725248"/>
            <a:ext cx="15773400" cy="6527007"/>
          </a:xfrm>
        </p:spPr>
        <p:txBody>
          <a:bodyPr/>
          <a:lstStyle/>
          <a:p>
            <a:pPr marL="0" indent="0" algn="ctr">
              <a:buNone/>
            </a:pPr>
            <a:endParaRPr lang="en-CA" dirty="0">
              <a:latin typeface="Times"/>
            </a:endParaRPr>
          </a:p>
          <a:p>
            <a:pPr marL="0" indent="0">
              <a:buNone/>
            </a:pPr>
            <a:r>
              <a:rPr lang="en-CA" b="0" i="0" dirty="0">
                <a:effectLst/>
              </a:rPr>
              <a:t>To perform clustering, we utilised the K means clustering and used the Silhouette scores to evaluate the best K value (Number of Clusters)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8125B-71A4-C3DE-4BC7-B024866D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79" y="2953898"/>
            <a:ext cx="3264374" cy="327353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516465-B6CB-D027-B1FC-01D4AE34309F}"/>
              </a:ext>
            </a:extLst>
          </p:cNvPr>
          <p:cNvSpPr txBox="1"/>
          <p:nvPr/>
        </p:nvSpPr>
        <p:spPr>
          <a:xfrm>
            <a:off x="2337702" y="622898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K=2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D0B7039-76CC-14A4-9E46-717483CB0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597" y="2953898"/>
            <a:ext cx="3264375" cy="32738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B8A328-4115-6CC3-5E3C-8756CE5AF638}"/>
              </a:ext>
            </a:extLst>
          </p:cNvPr>
          <p:cNvSpPr txBox="1"/>
          <p:nvPr/>
        </p:nvSpPr>
        <p:spPr>
          <a:xfrm>
            <a:off x="6206298" y="6273156"/>
            <a:ext cx="100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3F86057-F4AE-FE78-C101-6ED4B7B328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629" y="6532029"/>
            <a:ext cx="3264945" cy="327353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C96F6E-F9CF-9FD7-99B8-0FBF6D92910B}"/>
              </a:ext>
            </a:extLst>
          </p:cNvPr>
          <p:cNvSpPr txBox="1"/>
          <p:nvPr/>
        </p:nvSpPr>
        <p:spPr>
          <a:xfrm>
            <a:off x="4255486" y="9805566"/>
            <a:ext cx="100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K=4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2A792B9-84BB-B233-7CBE-BC176F5FF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748" y="2944381"/>
            <a:ext cx="9639354" cy="477789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AA2C4D-9CB6-9C0B-B958-CB562FAFCBE0}"/>
              </a:ext>
            </a:extLst>
          </p:cNvPr>
          <p:cNvSpPr txBox="1"/>
          <p:nvPr/>
        </p:nvSpPr>
        <p:spPr>
          <a:xfrm>
            <a:off x="10439400" y="7846542"/>
            <a:ext cx="6856915" cy="369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K VALUES TO THEIR CORRESPONDING SILHOUTTE SCORES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033159-FDC6-1E0E-0BED-425608698BF7}"/>
              </a:ext>
            </a:extLst>
          </p:cNvPr>
          <p:cNvSpPr txBox="1"/>
          <p:nvPr/>
        </p:nvSpPr>
        <p:spPr>
          <a:xfrm>
            <a:off x="11425452" y="8340733"/>
            <a:ext cx="401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K=7 IS FOUND TO BE THE GOOD CHOICE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767672-F0F8-41F4-137B-C96177D33384}"/>
              </a:ext>
            </a:extLst>
          </p:cNvPr>
          <p:cNvCxnSpPr>
            <a:cxnSpLocks/>
          </p:cNvCxnSpPr>
          <p:nvPr/>
        </p:nvCxnSpPr>
        <p:spPr>
          <a:xfrm>
            <a:off x="4794743" y="1104900"/>
            <a:ext cx="869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161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CC114-BBE0-F6B7-6E8D-BA2F8762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-266700"/>
            <a:ext cx="15773400" cy="1988345"/>
          </a:xfrm>
        </p:spPr>
        <p:txBody>
          <a:bodyPr/>
          <a:lstStyle/>
          <a:p>
            <a:pPr algn="ctr"/>
            <a:r>
              <a:rPr lang="en-US" dirty="0"/>
              <a:t>DATA INSIGHTS - CLASSIFICATION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823364-66CC-4120-D01F-90B8A87CDD24}"/>
              </a:ext>
            </a:extLst>
          </p:cNvPr>
          <p:cNvCxnSpPr>
            <a:cxnSpLocks/>
          </p:cNvCxnSpPr>
          <p:nvPr/>
        </p:nvCxnSpPr>
        <p:spPr>
          <a:xfrm>
            <a:off x="3962400" y="1104900"/>
            <a:ext cx="11125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50EF3C81-4178-B779-B55F-27F934C15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62100"/>
            <a:ext cx="12115800" cy="790534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TextBox 10">
            <a:extLst>
              <a:ext uri="{FF2B5EF4-FFF2-40B4-BE49-F238E27FC236}">
                <a16:creationId xmlns:a16="http://schemas.microsoft.com/office/drawing/2014/main" id="{F47B91D4-B7BD-1720-83C7-EF36F9D72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898765"/>
              </p:ext>
            </p:extLst>
          </p:nvPr>
        </p:nvGraphicFramePr>
        <p:xfrm>
          <a:off x="12801600" y="1529065"/>
          <a:ext cx="4876800" cy="7971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2664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703129" cy="10287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C32B2-B040-86FD-082A-378732A78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552963"/>
            <a:ext cx="15163800" cy="175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ONTOLOGY &amp; SYSTEM ARCHITECTURE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54183EC9-2069-49A3-DA1D-DFCB1436A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5800" y="1350817"/>
            <a:ext cx="7924800" cy="85058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F845222-EFC3-9E0A-6AA8-44A3BD7BE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4960"/>
            <a:ext cx="4354512" cy="751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89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77628"/>
            <a:ext cx="18288000" cy="1104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F4FBF-32EA-44DE-27CC-21A2DCB6D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98" y="965200"/>
            <a:ext cx="16816387" cy="11172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COLLABORATIVE FILTERING</a:t>
            </a:r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4950CDC6-19A4-BD5B-5B40-8387E8330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32" y="2324100"/>
            <a:ext cx="8844200" cy="4154660"/>
          </a:xfrm>
          <a:prstGeom prst="rect">
            <a:avLst/>
          </a:prstGeom>
        </p:spPr>
      </p:pic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12582B9F-603D-0510-2ADA-304F985B0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585" y="6286500"/>
            <a:ext cx="9539783" cy="36405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6A7AEB7-17B5-ADF1-226D-C3FA14BBB232}"/>
                  </a:ext>
                </a:extLst>
              </p14:cNvPr>
              <p14:cNvContentPartPr/>
              <p14:nvPr/>
            </p14:nvContentPartPr>
            <p14:xfrm>
              <a:off x="9162491" y="3559778"/>
              <a:ext cx="2702160" cy="2465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6A7AEB7-17B5-ADF1-226D-C3FA14BBB2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53491" y="3551138"/>
                <a:ext cx="2719800" cy="24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18DD791-1BBF-B635-5ADF-57D7AD312B87}"/>
                  </a:ext>
                </a:extLst>
              </p14:cNvPr>
              <p14:cNvContentPartPr/>
              <p14:nvPr/>
            </p14:nvContentPartPr>
            <p14:xfrm>
              <a:off x="11892011" y="5703938"/>
              <a:ext cx="276840" cy="304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18DD791-1BBF-B635-5ADF-57D7AD312B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83371" y="5694938"/>
                <a:ext cx="294480" cy="3218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E238C26-5E89-FFDD-829D-E96F5AB734A3}"/>
              </a:ext>
            </a:extLst>
          </p:cNvPr>
          <p:cNvSpPr txBox="1"/>
          <p:nvPr/>
        </p:nvSpPr>
        <p:spPr>
          <a:xfrm>
            <a:off x="11506200" y="3861311"/>
            <a:ext cx="254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performing SVD on </a:t>
            </a:r>
          </a:p>
          <a:p>
            <a:r>
              <a:rPr lang="en-US" dirty="0"/>
              <a:t>the User-Item Matrix</a:t>
            </a:r>
          </a:p>
        </p:txBody>
      </p:sp>
    </p:spTree>
    <p:extLst>
      <p:ext uri="{BB962C8B-B14F-4D97-AF65-F5344CB8AC3E}">
        <p14:creationId xmlns:p14="http://schemas.microsoft.com/office/powerpoint/2010/main" val="423464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77628"/>
            <a:ext cx="18288000" cy="11048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BC31A-2056-F6BB-9353-A0B5DEAA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98" y="965200"/>
            <a:ext cx="16816387" cy="11172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GENRE-BASED FILTERING</a:t>
            </a:r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8C7B1849-BFF3-23E7-4DCA-CD31250A7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3254822"/>
            <a:ext cx="5626717" cy="659129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FF9288E-E1EC-88DB-BF55-9DA8DAB4C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0" y="3543300"/>
            <a:ext cx="7345363" cy="601434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1FC71-E008-02A4-D974-39EB1C92C76D}"/>
              </a:ext>
            </a:extLst>
          </p:cNvPr>
          <p:cNvGrpSpPr/>
          <p:nvPr/>
        </p:nvGrpSpPr>
        <p:grpSpPr>
          <a:xfrm>
            <a:off x="8053691" y="5582978"/>
            <a:ext cx="2485440" cy="671400"/>
            <a:chOff x="8053691" y="5582978"/>
            <a:chExt cx="2485440" cy="67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8FA633-005B-C9C5-86B1-8E872A66E849}"/>
                    </a:ext>
                  </a:extLst>
                </p14:cNvPr>
                <p14:cNvContentPartPr/>
                <p14:nvPr/>
              </p14:nvContentPartPr>
              <p14:xfrm>
                <a:off x="8053691" y="5582978"/>
                <a:ext cx="2347560" cy="612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8FA633-005B-C9C5-86B1-8E872A66E84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44691" y="5573978"/>
                  <a:ext cx="236520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1CF8908-4644-67A3-7C51-7AC0E83F6ED9}"/>
                    </a:ext>
                  </a:extLst>
                </p14:cNvPr>
                <p14:cNvContentPartPr/>
                <p14:nvPr/>
              </p14:nvContentPartPr>
              <p14:xfrm>
                <a:off x="9964571" y="5761898"/>
                <a:ext cx="574560" cy="492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1CF8908-4644-67A3-7C51-7AC0E83F6ED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55931" y="5753258"/>
                  <a:ext cx="592200" cy="51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1AFDBDB-0A17-554D-5EC3-F122B301605F}"/>
                  </a:ext>
                </a:extLst>
              </p14:cNvPr>
              <p14:cNvContentPartPr/>
              <p14:nvPr/>
            </p14:nvContentPartPr>
            <p14:xfrm>
              <a:off x="6564371" y="3878378"/>
              <a:ext cx="1252440" cy="342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1AFDBDB-0A17-554D-5EC3-F122B30160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55731" y="3869378"/>
                <a:ext cx="12700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69D7C8B-7025-6103-5400-EEEF01F21481}"/>
                  </a:ext>
                </a:extLst>
              </p14:cNvPr>
              <p14:cNvContentPartPr/>
              <p14:nvPr/>
            </p14:nvContentPartPr>
            <p14:xfrm>
              <a:off x="6170891" y="8429858"/>
              <a:ext cx="1665000" cy="54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69D7C8B-7025-6103-5400-EEEF01F2148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61891" y="8420858"/>
                <a:ext cx="168264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BDBB4C16-6364-B57E-2B57-A83492B1B16A}"/>
              </a:ext>
            </a:extLst>
          </p:cNvPr>
          <p:cNvGrpSpPr/>
          <p:nvPr/>
        </p:nvGrpSpPr>
        <p:grpSpPr>
          <a:xfrm>
            <a:off x="15682811" y="8622458"/>
            <a:ext cx="274680" cy="597960"/>
            <a:chOff x="15682811" y="8622458"/>
            <a:chExt cx="27468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FBBF9F6-659B-B652-08AD-580AEC088028}"/>
                    </a:ext>
                  </a:extLst>
                </p14:cNvPr>
                <p14:cNvContentPartPr/>
                <p14:nvPr/>
              </p14:nvContentPartPr>
              <p14:xfrm>
                <a:off x="15682811" y="8622458"/>
                <a:ext cx="150120" cy="145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FBBF9F6-659B-B652-08AD-580AEC0880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674171" y="8613818"/>
                  <a:ext cx="167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3A76CE1-75E6-6179-BA29-BA7345634006}"/>
                    </a:ext>
                  </a:extLst>
                </p14:cNvPr>
                <p14:cNvContentPartPr/>
                <p14:nvPr/>
              </p14:nvContentPartPr>
              <p14:xfrm>
                <a:off x="15702251" y="8845658"/>
                <a:ext cx="150840" cy="141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3A76CE1-75E6-6179-BA29-BA73456340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693611" y="8837018"/>
                  <a:ext cx="168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765C21C-656E-7A2F-7742-1D21153DADD4}"/>
                    </a:ext>
                  </a:extLst>
                </p14:cNvPr>
                <p14:cNvContentPartPr/>
                <p14:nvPr/>
              </p14:nvContentPartPr>
              <p14:xfrm>
                <a:off x="15711251" y="9022418"/>
                <a:ext cx="246240" cy="198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765C21C-656E-7A2F-7742-1D21153DAD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702251" y="9013778"/>
                  <a:ext cx="263880" cy="215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7234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340</TotalTime>
  <Words>279</Words>
  <Application>Microsoft Macintosh PowerPoint</Application>
  <PresentationFormat>Custom</PresentationFormat>
  <Paragraphs>35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 Light</vt:lpstr>
      <vt:lpstr>Arial</vt:lpstr>
      <vt:lpstr>Times New Roman</vt:lpstr>
      <vt:lpstr>Times</vt:lpstr>
      <vt:lpstr>Aileron Regular</vt:lpstr>
      <vt:lpstr>Calibri</vt:lpstr>
      <vt:lpstr>Sacramento</vt:lpstr>
      <vt:lpstr>Wingdings</vt:lpstr>
      <vt:lpstr>Office Theme</vt:lpstr>
      <vt:lpstr>PowerPoint Presentation</vt:lpstr>
      <vt:lpstr>PROBLEM FORMULATION</vt:lpstr>
      <vt:lpstr>HYPOTHESIS</vt:lpstr>
      <vt:lpstr>DATA PREPARATION</vt:lpstr>
      <vt:lpstr>DATA INSIGHTS - CLUSTERING</vt:lpstr>
      <vt:lpstr>DATA INSIGHTS - CLASSIFICATION</vt:lpstr>
      <vt:lpstr>ONTOLOGY &amp; SYSTEM ARCHITECTURE</vt:lpstr>
      <vt:lpstr>COLLABORATIVE FILTERING</vt:lpstr>
      <vt:lpstr>GENRE-BASED FILTERING</vt:lpstr>
      <vt:lpstr>CONTENT-BASED FILTERING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MovieRoulette</dc:title>
  <cp:lastModifiedBy>Sruti Sriram</cp:lastModifiedBy>
  <cp:revision>4</cp:revision>
  <dcterms:created xsi:type="dcterms:W3CDTF">2006-08-16T00:00:00Z</dcterms:created>
  <dcterms:modified xsi:type="dcterms:W3CDTF">2023-04-06T21:00:34Z</dcterms:modified>
  <dc:identifier>DAFfVhQlRcw</dc:identifier>
</cp:coreProperties>
</file>